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77" r:id="rId3"/>
    <p:sldId id="396" r:id="rId4"/>
    <p:sldId id="3494" r:id="rId5"/>
    <p:sldId id="3501" r:id="rId6"/>
    <p:sldId id="3502" r:id="rId7"/>
    <p:sldId id="3511" r:id="rId8"/>
    <p:sldId id="3508" r:id="rId9"/>
    <p:sldId id="3512" r:id="rId10"/>
    <p:sldId id="3492" r:id="rId11"/>
    <p:sldId id="3513" r:id="rId12"/>
    <p:sldId id="413" r:id="rId13"/>
    <p:sldId id="3504" r:id="rId14"/>
    <p:sldId id="350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A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F01EC7-2CC5-48D4-83F5-09797A989B43}" v="42" dt="2023-07-06T19:54:06.2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86260"/>
  </p:normalViewPr>
  <p:slideViewPr>
    <p:cSldViewPr snapToGrid="0" snapToObjects="1">
      <p:cViewPr varScale="1">
        <p:scale>
          <a:sx n="67" d="100"/>
          <a:sy n="67" d="100"/>
        </p:scale>
        <p:origin x="612" y="48"/>
      </p:cViewPr>
      <p:guideLst/>
    </p:cSldViewPr>
  </p:slideViewPr>
  <p:outlineViewPr>
    <p:cViewPr>
      <p:scale>
        <a:sx n="33" d="100"/>
        <a:sy n="33" d="100"/>
      </p:scale>
      <p:origin x="-56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B6C86-7B82-AE4B-92E9-6F4154977EE9}" type="datetimeFigureOut">
              <a:rPr lang="en-US" smtClean="0"/>
              <a:t>2024-07-08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7FF302-86E6-8844-BCDD-51A747003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59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E6494-AFFC-FE46-8CA3-2FC26414D6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196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018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369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7FF302-86E6-8844-BCDD-51A7470034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588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7FF302-86E6-8844-BCDD-51A74700341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758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E7CF9-2DA5-7D4E-BDBB-FCA328B35C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1D4BF2-83C1-7549-9FA0-DA16D8BC5A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B92D8F-CF81-7A49-8F27-FF5D8817F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33C94-0465-6845-99DC-F5ED9F637743}" type="datetime1">
              <a:rPr lang="en-CA" smtClean="0"/>
              <a:t>2024-07-08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B4E2B-77C8-0941-8DF5-B955585E6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Student Orientation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637E5-70D2-544D-B36D-602DAAE2C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E4D63-9756-5C4F-9289-BE645AD38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15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305B9-C105-7745-B815-567110099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BA9BEB-D8C6-CD4C-8515-7E403B1090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02820A-0FF7-DF41-95B2-D2EB70002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414C-2992-A34D-8794-25B6CFD08314}" type="datetime1">
              <a:rPr lang="en-CA" smtClean="0"/>
              <a:t>2024-07-08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507A9C-2413-2D46-8D99-FBC08CCF8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Student Orientation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41D4B2-0DE7-D842-99CE-2C7C1F2D8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E4D63-9756-5C4F-9289-BE645AD38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66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FDDB85-24C5-854C-A18F-D2DFCFD495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B1BC0B-DEDB-664F-81C7-7CD069D24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D77F1-6A4E-1843-978B-56E6470E6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72DB-9EDA-AF4E-8FDB-D8A1B084602D}" type="datetime1">
              <a:rPr lang="en-CA" smtClean="0"/>
              <a:t>2024-07-08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097739-6E76-A24D-AE6A-5F95D917D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Student Orientation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B43CD-7166-CA49-A2CC-F7E22F1F9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E4D63-9756-5C4F-9289-BE645AD38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003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383" y="320676"/>
            <a:ext cx="10930136" cy="948085"/>
          </a:xfrm>
        </p:spPr>
        <p:txBody>
          <a:bodyPr/>
          <a:lstStyle>
            <a:lvl1pPr>
              <a:defRPr>
                <a:solidFill>
                  <a:srgbClr val="002A5C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27381" y="1700808"/>
            <a:ext cx="11040203" cy="3888432"/>
          </a:xfrm>
        </p:spPr>
        <p:txBody>
          <a:bodyPr/>
          <a:lstStyle>
            <a:lvl1pPr>
              <a:defRPr b="0" i="0">
                <a:solidFill>
                  <a:srgbClr val="1A2036"/>
                </a:solidFill>
                <a:latin typeface="Franklin Gothic Book" panose="020B0503020102020204" pitchFamily="34" charset="0"/>
                <a:cs typeface="Arial"/>
              </a:defRPr>
            </a:lvl1pPr>
            <a:lvl2pPr>
              <a:defRPr b="0" i="0">
                <a:solidFill>
                  <a:srgbClr val="1A2036"/>
                </a:solidFill>
                <a:latin typeface="Franklin Gothic Book" panose="020B0503020102020204" pitchFamily="34" charset="0"/>
                <a:cs typeface="Arial"/>
              </a:defRPr>
            </a:lvl2pPr>
            <a:lvl3pPr>
              <a:defRPr b="0" i="0">
                <a:solidFill>
                  <a:srgbClr val="1A2036"/>
                </a:solidFill>
                <a:latin typeface="Franklin Gothic Book" panose="020B0503020102020204" pitchFamily="34" charset="0"/>
                <a:cs typeface="Arial"/>
              </a:defRPr>
            </a:lvl3pPr>
            <a:lvl4pPr>
              <a:defRPr b="0" i="0">
                <a:solidFill>
                  <a:srgbClr val="1A2036"/>
                </a:solidFill>
                <a:latin typeface="Franklin Gothic Book" panose="020B0503020102020204" pitchFamily="34" charset="0"/>
                <a:cs typeface="Arial"/>
              </a:defRPr>
            </a:lvl4pPr>
            <a:lvl5pPr>
              <a:defRPr b="0" i="0">
                <a:solidFill>
                  <a:srgbClr val="1A2036"/>
                </a:solidFill>
                <a:latin typeface="Franklin Gothic Book" panose="020B0503020102020204" pitchFamily="34" charset="0"/>
                <a:cs typeface="Arial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794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395AC-590F-A844-8330-D17A59121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ADB98-D07C-8D46-A320-368669DE6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884EE1-46F0-DD47-8F3A-914E46BC9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6BFEF-CAFC-B348-822A-AC9AFBB7C334}" type="datetime1">
              <a:rPr lang="en-CA" smtClean="0"/>
              <a:t>2024-07-08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867FD-6A8A-7649-BBD5-5B6239077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Student Orientation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0D2671-0B49-394D-9845-653C9736C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E4D63-9756-5C4F-9289-BE645AD38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F5D51-C39F-414F-8B41-BF91FC1D7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3A1AF9-E9D3-834E-A802-FD5A17173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C4739C-845F-9D46-A861-CF72D43B7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169F3-EBF2-7D42-88F0-9E86957493D0}" type="datetime1">
              <a:rPr lang="en-CA" smtClean="0"/>
              <a:t>2024-07-08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F44BF-14E0-9744-BD13-DD8EAEAA4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Student Orientation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4F9F0-3CC5-834B-B004-D8E096D7B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E4D63-9756-5C4F-9289-BE645AD38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688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2C6FC-D4FC-4949-8E57-0C75BC5CD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7524E-AA91-4C40-90B6-2D6A16DC36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F424B8-DAD4-9547-9529-06AD959306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6F0A0B-6D7A-8042-9B85-7FE533C2F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77AD-79C8-0A40-8F55-BCC5A8DA2223}" type="datetime1">
              <a:rPr lang="en-CA" smtClean="0"/>
              <a:t>2024-07-08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C8CD3D-A469-A246-8079-F65AE73F8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Student Orientation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2F8E13-9C9E-0140-B1ED-A3864A3A4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E4D63-9756-5C4F-9289-BE645AD38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98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B7E71-132D-8644-95DD-D3BCC0B59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FCF60-7074-C64F-8420-C8982BED5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2DA060-38EB-554F-A5C9-68C8B85E80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466B96-585B-444F-8097-F252095B0F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F8D270-E98A-074A-86F8-4D7EA5515E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FCA3AB-C4EF-F04A-A294-BBC1DD66A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2E06A-AF03-0F41-96CC-9FD5C1A0C3BE}" type="datetime1">
              <a:rPr lang="en-CA" smtClean="0"/>
              <a:t>2024-07-08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2A968C-C10D-BC4C-B2D8-2C19A4918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Student Orientation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A334C7-571A-FE42-889C-FC4C5D63F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E4D63-9756-5C4F-9289-BE645AD38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54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CEDD8-D046-1343-A07B-CBE6FA4C9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235535-1942-AC4C-9BD2-BC3581FE3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B7BCD-1A98-D649-A882-8B4F38BBC85E}" type="datetime1">
              <a:rPr lang="en-CA" smtClean="0"/>
              <a:t>2024-07-08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8D7474-3581-2140-89D9-54A9D6D02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Student Orientation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86DCA6-28D0-E14F-BD99-FEC2D5C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E4D63-9756-5C4F-9289-BE645AD38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8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5827E1-5381-1A46-9661-754214F95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3079-BEAB-CF48-8FB8-568B57CC15FF}" type="datetime1">
              <a:rPr lang="en-CA" smtClean="0"/>
              <a:t>2024-07-08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564A00-E091-C348-B90C-597DB540B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Student Orientation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2142E-9CFE-C441-8929-705D697E6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E4D63-9756-5C4F-9289-BE645AD38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62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3E6D1-AA26-4A48-B1F1-357ECCD0E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23B83-7B49-444E-86E6-89213A675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170244-519C-4444-BF9C-9C7C8FE517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4D5DC4-12AA-B147-97F4-57E41667E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AFC0-FDCA-324A-BCB8-DCB28113E842}" type="datetime1">
              <a:rPr lang="en-CA" smtClean="0"/>
              <a:t>2024-07-08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6CE00C-2263-414B-A8AA-547CF4E50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Student Orientation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27E736-47A2-A74C-A9D6-A722F4668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E4D63-9756-5C4F-9289-BE645AD38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190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8DE54-FB6B-C44D-AA9D-09E11DD51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FB2FB8-6D81-9343-B6DF-2E4B2EE6C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CCC345-6377-5A4A-9AF6-0C8F7132C5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4B75BE-11B5-0249-9A77-9A8263BF9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63B4-A275-2B42-B7DA-F98E46081BC8}" type="datetime1">
              <a:rPr lang="en-CA" smtClean="0"/>
              <a:t>2024-07-08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240708-E640-4847-A392-A485C367D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Student Orientation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ACCAD3-B135-A545-8150-ADD887E6F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E4D63-9756-5C4F-9289-BE645AD38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152B32-7394-2B43-80EF-0136705D3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AA77E0-CBA4-2440-A6B8-79582F30A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07696-6B28-C547-959B-DA3E0B69A3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3747D-1276-8643-B78A-6027C60EBC65}" type="datetime1">
              <a:rPr lang="en-CA" smtClean="0"/>
              <a:t>2024-07-08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DB9E4-27F0-1F48-B433-0DF61F0DC7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Student Orientation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E0D09-1048-0342-AB6B-E603ABB8A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E4D63-9756-5C4F-9289-BE645AD38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34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ded.temertymedicine.utoronto.ca/assessing-entrustable-professional-activities-epa-clerkship" TargetMode="External"/><Relationship Id="rId5" Type="http://schemas.openxmlformats.org/officeDocument/2006/relationships/image" Target="../media/image1.png"/><Relationship Id="rId4" Type="http://schemas.openxmlformats.org/officeDocument/2006/relationships/hyperlink" Target="https://www.pngall.com/thank-you-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pexels.com/photo/brown-wooden-outdoor-bench-during-day-time-210264/" TargetMode="Externa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820C1-33B7-1D44-B6CD-8991BFE5F9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2A5C"/>
                </a:solidFill>
                <a:latin typeface="Franklin Gothic Book" panose="020B0503020102020204" pitchFamily="34" charset="0"/>
              </a:rPr>
              <a:t>Workplace Based Assessments in UME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485F18-10EB-1E4E-9469-B573164D0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06863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A5C"/>
                </a:solidFill>
                <a:latin typeface="Franklin Gothic Book" panose="020B0503020102020204" pitchFamily="34" charset="0"/>
              </a:rPr>
              <a:t>Rotation Orientation, Fall 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917E48-47D8-4E47-BF6D-D96250DB8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Student Orientation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0DE394C-4839-584C-A930-5B008EEB94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45" y="460921"/>
            <a:ext cx="3384376" cy="66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57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12B53F5-8FD8-DB43-A089-A6C7B43FB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Requirements (credit/no credit):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236876A-C553-2840-9E8E-21EF52AB94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6043" y="1696463"/>
            <a:ext cx="11031475" cy="4608084"/>
          </a:xfrm>
        </p:spPr>
        <p:txBody>
          <a:bodyPr>
            <a:normAutofit fontScale="92500"/>
          </a:bodyPr>
          <a:lstStyle/>
          <a:p>
            <a:pPr lvl="0"/>
            <a:r>
              <a:rPr lang="en-US" b="1" dirty="0"/>
              <a:t>1 EPA per week on average (minimum)</a:t>
            </a:r>
          </a:p>
          <a:p>
            <a:pPr lvl="1"/>
            <a:r>
              <a:rPr lang="en-US" b="1" dirty="0"/>
              <a:t>No requirement for our 1-week courses (</a:t>
            </a:r>
            <a:r>
              <a:rPr lang="en-US" b="1" dirty="0" err="1"/>
              <a:t>Ophtho</a:t>
            </a:r>
            <a:r>
              <a:rPr lang="en-US" b="1" dirty="0"/>
              <a:t> and OHNS)</a:t>
            </a:r>
          </a:p>
          <a:p>
            <a:r>
              <a:rPr lang="en-US" sz="3200" dirty="0"/>
              <a:t>Residents/fellows may complete 50%</a:t>
            </a:r>
          </a:p>
          <a:p>
            <a:r>
              <a:rPr lang="en-US" sz="3200" dirty="0"/>
              <a:t>Complete at least one EPA1 in each course (except </a:t>
            </a:r>
            <a:r>
              <a:rPr lang="en-US" sz="3200" dirty="0" err="1"/>
              <a:t>Anaesthesia</a:t>
            </a:r>
            <a:r>
              <a:rPr lang="en-US" sz="3200" dirty="0"/>
              <a:t>)</a:t>
            </a:r>
          </a:p>
          <a:p>
            <a:r>
              <a:rPr lang="en-US" sz="3200" dirty="0"/>
              <a:t>Always refer to course-specific orientation around requirements </a:t>
            </a:r>
          </a:p>
          <a:p>
            <a:pPr lvl="1">
              <a:spcBef>
                <a:spcPts val="1000"/>
              </a:spcBef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1A2036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/>
              </a:rPr>
              <a:t>Reminders will be sent by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1A2036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/>
              </a:rPr>
              <a:t>Elentra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1A2036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/>
              </a:rPr>
              <a:t> and Course Administrators</a:t>
            </a:r>
          </a:p>
          <a:p>
            <a:pPr lvl="1">
              <a:spcBef>
                <a:spcPts val="1000"/>
              </a:spcBef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1A2036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/>
              </a:rPr>
              <a:t>Students </a:t>
            </a:r>
            <a:r>
              <a:rPr lang="en-US" sz="2800" dirty="0"/>
              <a:t>not meeting the credit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1A2036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/>
              </a:rPr>
              <a:t>requirement will meet with the Course Director to determine a time to return to the course for completion</a:t>
            </a:r>
          </a:p>
          <a:p>
            <a:pPr marL="0" indent="0">
              <a:buNone/>
            </a:pPr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75802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CA575-6D45-1B2B-99B4-C2D08E6D4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62656"/>
            <a:ext cx="10930136" cy="948085"/>
          </a:xfrm>
        </p:spPr>
        <p:txBody>
          <a:bodyPr/>
          <a:lstStyle/>
          <a:p>
            <a:r>
              <a:rPr lang="en-US" dirty="0"/>
              <a:t>Course Requirements (subject to change)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5A0BA-F5A9-F328-CDDC-834CECD8AC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B825733-FC10-385C-A6AE-F86C590CEF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233644"/>
              </p:ext>
            </p:extLst>
          </p:nvPr>
        </p:nvGraphicFramePr>
        <p:xfrm>
          <a:off x="247651" y="1003151"/>
          <a:ext cx="11725275" cy="5722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0899">
                  <a:extLst>
                    <a:ext uri="{9D8B030D-6E8A-4147-A177-3AD203B41FA5}">
                      <a16:colId xmlns:a16="http://schemas.microsoft.com/office/drawing/2014/main" val="3343411676"/>
                    </a:ext>
                  </a:extLst>
                </a:gridCol>
                <a:gridCol w="3400425">
                  <a:extLst>
                    <a:ext uri="{9D8B030D-6E8A-4147-A177-3AD203B41FA5}">
                      <a16:colId xmlns:a16="http://schemas.microsoft.com/office/drawing/2014/main" val="2960886798"/>
                    </a:ext>
                  </a:extLst>
                </a:gridCol>
                <a:gridCol w="4933951">
                  <a:extLst>
                    <a:ext uri="{9D8B030D-6E8A-4147-A177-3AD203B41FA5}">
                      <a16:colId xmlns:a16="http://schemas.microsoft.com/office/drawing/2014/main" val="1726040137"/>
                    </a:ext>
                  </a:extLst>
                </a:gridCol>
              </a:tblGrid>
              <a:tr h="449500">
                <a:tc>
                  <a:txBody>
                    <a:bodyPr/>
                    <a:lstStyle/>
                    <a:p>
                      <a:r>
                        <a:rPr lang="en-US" dirty="0"/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Required EPAs </a:t>
                      </a:r>
                    </a:p>
                    <a:p>
                      <a:r>
                        <a:rPr lang="en-US" sz="1400" dirty="0"/>
                        <a:t>(total number: and specific EPAs)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Notes </a:t>
                      </a:r>
                    </a:p>
                    <a:p>
                      <a:r>
                        <a:rPr lang="en-US" sz="1400"/>
                        <a:t>(</a:t>
                      </a:r>
                      <a:r>
                        <a:rPr lang="en-US" sz="1400" dirty="0"/>
                        <a:t>50% to be completed by Faculty except as noted)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3707172"/>
                  </a:ext>
                </a:extLst>
              </a:tr>
              <a:tr h="620032">
                <a:tc>
                  <a:txBody>
                    <a:bodyPr/>
                    <a:lstStyle/>
                    <a:p>
                      <a:r>
                        <a:rPr lang="en-US" dirty="0" err="1"/>
                        <a:t>Anaesthesia</a:t>
                      </a:r>
                      <a:r>
                        <a:rPr lang="en-US" dirty="0"/>
                        <a:t> (2w)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 EPAs: #7 and #11 (bag-mask ventilation)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926540"/>
                  </a:ext>
                </a:extLst>
              </a:tr>
              <a:tr h="565787">
                <a:tc>
                  <a:txBody>
                    <a:bodyPr/>
                    <a:lstStyle/>
                    <a:p>
                      <a:r>
                        <a:rPr lang="en-US" dirty="0"/>
                        <a:t>Emergency Medicine (4w)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 EPAs: #1, #8, plus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 completed by faculty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1949188"/>
                  </a:ext>
                </a:extLst>
              </a:tr>
              <a:tr h="610387">
                <a:tc>
                  <a:txBody>
                    <a:bodyPr/>
                    <a:lstStyle/>
                    <a:p>
                      <a:r>
                        <a:rPr lang="en-US" dirty="0"/>
                        <a:t>Family Medicine (6w)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 EPAs: #1, plus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 EPAs must be directly observed by Faculty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747672"/>
                  </a:ext>
                </a:extLst>
              </a:tr>
              <a:tr h="448170">
                <a:tc>
                  <a:txBody>
                    <a:bodyPr/>
                    <a:lstStyle/>
                    <a:p>
                      <a:r>
                        <a:rPr lang="en-US" dirty="0"/>
                        <a:t>Obstetrics/Gynecology (6w)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 EPAs: #1, #11 (pelvic exam), plus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EPAs 1 and 11 must be completed by Faculty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3271225"/>
                  </a:ext>
                </a:extLst>
              </a:tr>
              <a:tr h="439555">
                <a:tc>
                  <a:txBody>
                    <a:bodyPr/>
                    <a:lstStyle/>
                    <a:p>
                      <a:r>
                        <a:rPr lang="en-US" dirty="0" err="1"/>
                        <a:t>Paediatrics</a:t>
                      </a:r>
                      <a:r>
                        <a:rPr lang="en-US" dirty="0"/>
                        <a:t> (6w)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 EPAs: #1, plus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3359262"/>
                  </a:ext>
                </a:extLst>
              </a:tr>
              <a:tr h="620032">
                <a:tc>
                  <a:txBody>
                    <a:bodyPr/>
                    <a:lstStyle/>
                    <a:p>
                      <a:r>
                        <a:rPr lang="en-US" dirty="0"/>
                        <a:t>Psychiatry (6w)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 EPAs: #1, plus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 EPAs must be clinical encounters directly observed by Faculty (EPAs 1, 5 or 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517069"/>
                  </a:ext>
                </a:extLst>
              </a:tr>
              <a:tr h="1151488">
                <a:tc>
                  <a:txBody>
                    <a:bodyPr/>
                    <a:lstStyle/>
                    <a:p>
                      <a:r>
                        <a:rPr lang="en-US" dirty="0"/>
                        <a:t>Internal Medicine (8w)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 EPAs: #1x2, plus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 EPA1s from observed </a:t>
                      </a:r>
                      <a:r>
                        <a:rPr lang="en-US" dirty="0" err="1"/>
                        <a:t>hx</a:t>
                      </a:r>
                      <a:r>
                        <a:rPr lang="en-US" dirty="0"/>
                        <a:t>/pe exercise; aim for 1 EPA per ambulatory clinic (2-4 in total); no more than 1 EPA from each resident or CTU Attending worked with.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121333"/>
                  </a:ext>
                </a:extLst>
              </a:tr>
              <a:tr h="610387">
                <a:tc>
                  <a:txBody>
                    <a:bodyPr/>
                    <a:lstStyle/>
                    <a:p>
                      <a:r>
                        <a:rPr lang="en-US" dirty="0"/>
                        <a:t>Surgery (8w)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 EPAs: #1, #8, plus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7620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801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76095" y="428082"/>
            <a:ext cx="8125595" cy="948085"/>
          </a:xfrm>
        </p:spPr>
        <p:txBody>
          <a:bodyPr>
            <a:noAutofit/>
          </a:bodyPr>
          <a:lstStyle/>
          <a:p>
            <a:r>
              <a:rPr lang="en-CA" b="1" dirty="0"/>
              <a:t>How do WBAs benefit students? </a:t>
            </a:r>
            <a:endParaRPr lang="en-CA" sz="3600" b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7589" y="1664354"/>
            <a:ext cx="10758557" cy="410468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3200" b="1" dirty="0"/>
              <a:t>Opportunity for: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3200" dirty="0"/>
              <a:t>Further direct observation and feedback to improve performance in the clinical environment (assessment FOR learning, not OF learning)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3200" dirty="0"/>
              <a:t>Longitudinal feedback allows for reflection on progress within and across clerkship courses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3200" dirty="0"/>
              <a:t>Preparation for EPAs in residency 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0435B298-EE12-2B44-B68A-D3EE0938C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623" y="5906609"/>
            <a:ext cx="3384376" cy="66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21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CC003-0946-8643-BCA4-43883578C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will the data be used?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7A21B7-1FD6-2F43-A3CD-0DCE8B11AD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3213" y="1508304"/>
            <a:ext cx="11040203" cy="3888432"/>
          </a:xfrm>
        </p:spPr>
        <p:txBody>
          <a:bodyPr>
            <a:normAutofit/>
          </a:bodyPr>
          <a:lstStyle/>
          <a:p>
            <a:r>
              <a:rPr lang="en-US" dirty="0"/>
              <a:t>The most important component is the coaching conversation around the EPA immediately after the observation for your learning</a:t>
            </a:r>
          </a:p>
          <a:p>
            <a:r>
              <a:rPr lang="en-US" dirty="0"/>
              <a:t>Completion data will be tracked by administrators for credit/co credit</a:t>
            </a:r>
          </a:p>
          <a:p>
            <a:r>
              <a:rPr lang="en-US" dirty="0"/>
              <a:t>Narrative feedback from EPAs may inform the final clinical assessment narrative (details in course-specific orientation)</a:t>
            </a:r>
          </a:p>
          <a:p>
            <a:r>
              <a:rPr lang="en-US" dirty="0"/>
              <a:t>The data will be included in the Learner Chart for reflection at Progress Meetings with Scholars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6EDB59CA-F01C-A543-9707-308473DCF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243" y="6012835"/>
            <a:ext cx="3384376" cy="6614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67ECC8-79AB-084C-AB00-584F2628AC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842"/>
          <a:stretch/>
        </p:blipFill>
        <p:spPr>
          <a:xfrm>
            <a:off x="4559977" y="4781584"/>
            <a:ext cx="3072045" cy="246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67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06000-B619-9F4D-BFAA-F707CBC26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A5C"/>
                </a:solidFill>
                <a:latin typeface="Franklin Gothic Book" panose="020B0503020102020204" pitchFamily="34" charset="0"/>
              </a:rPr>
              <a:t>A shared journey…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ADDDF75-5EF3-8A4B-82FD-764F6C91A7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794722" y="0"/>
            <a:ext cx="4331085" cy="2273819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1CFD46-1F65-8E4D-A6C1-25801FFA2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Student Orientation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785069C-B00F-394D-9B1D-4863854F4A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619" y="6008920"/>
            <a:ext cx="3384376" cy="6614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4B5906-8B85-6F45-95E4-6D4B6EE04FC2}"/>
              </a:ext>
            </a:extLst>
          </p:cNvPr>
          <p:cNvSpPr txBox="1"/>
          <p:nvPr/>
        </p:nvSpPr>
        <p:spPr>
          <a:xfrm>
            <a:off x="838200" y="2571709"/>
            <a:ext cx="10515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Book" panose="020B0503020102020204" pitchFamily="34" charset="0"/>
              </a:rPr>
              <a:t>Link to Student and Faculty Development Website for more info- newsletters, guides, and a tell-all 10min how-to video:</a:t>
            </a:r>
          </a:p>
          <a:p>
            <a:endParaRPr lang="en-US" sz="3200" dirty="0">
              <a:latin typeface="Franklin Gothic Book" panose="020B0503020102020204" pitchFamily="34" charset="0"/>
            </a:endParaRPr>
          </a:p>
          <a:p>
            <a:r>
              <a:rPr lang="en-US" sz="3200" dirty="0">
                <a:latin typeface="Franklin Gothic Book" panose="020B0503020102020204" pitchFamily="34" charset="0"/>
                <a:hlinkClick r:id="rId6"/>
              </a:rPr>
              <a:t>https://meded.temertymedicine.utoronto.ca/assessing-entrustable-professional-activities-epa-clerkship</a:t>
            </a:r>
            <a:endParaRPr lang="en-US" sz="3200" dirty="0">
              <a:latin typeface="Franklin Gothic Book" panose="020B0503020102020204" pitchFamily="34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65919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b="1" dirty="0">
                <a:solidFill>
                  <a:srgbClr val="002A5C"/>
                </a:solidFill>
                <a:latin typeface="Franklin Gothic Book" panose="020B0503020102020204" pitchFamily="34" charset="0"/>
              </a:rPr>
              <a:t>Workplace Based Assessments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4892ADD-41C1-BB6B-30C5-93B0938CA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1247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Franklin Gothic Book" panose="020B0503020102020204" pitchFamily="34" charset="0"/>
              </a:rPr>
              <a:t>The AFMC has determined </a:t>
            </a:r>
            <a:r>
              <a:rPr lang="en-US" b="1" dirty="0">
                <a:latin typeface="Franklin Gothic Book" panose="020B0503020102020204" pitchFamily="34" charset="0"/>
              </a:rPr>
              <a:t>12 </a:t>
            </a:r>
            <a:r>
              <a:rPr lang="en-US" b="1" dirty="0" err="1">
                <a:latin typeface="Franklin Gothic Book" panose="020B0503020102020204" pitchFamily="34" charset="0"/>
              </a:rPr>
              <a:t>Entrustable</a:t>
            </a:r>
            <a:r>
              <a:rPr lang="en-US" b="1" dirty="0">
                <a:latin typeface="Franklin Gothic Book" panose="020B0503020102020204" pitchFamily="34" charset="0"/>
              </a:rPr>
              <a:t> Professional Activities (EPAs) </a:t>
            </a:r>
            <a:r>
              <a:rPr lang="en-US" dirty="0">
                <a:latin typeface="Franklin Gothic Book" panose="020B0503020102020204" pitchFamily="34" charset="0"/>
              </a:rPr>
              <a:t>or clinical skills expected of a </a:t>
            </a:r>
            <a:r>
              <a:rPr lang="en-US" b="1" dirty="0">
                <a:latin typeface="Franklin Gothic Book" panose="020B0503020102020204" pitchFamily="34" charset="0"/>
              </a:rPr>
              <a:t>graduating medical student </a:t>
            </a:r>
            <a:r>
              <a:rPr lang="en-US" dirty="0">
                <a:latin typeface="Franklin Gothic Book" panose="020B0503020102020204" pitchFamily="34" charset="0"/>
              </a:rPr>
              <a:t>in the workplace, independent of specialty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The EPAs comprise one component of </a:t>
            </a:r>
            <a:r>
              <a:rPr lang="en-US" b="1" dirty="0">
                <a:latin typeface="Franklin Gothic Book" panose="020B0503020102020204" pitchFamily="34" charset="0"/>
              </a:rPr>
              <a:t>workplace-based assessments</a:t>
            </a:r>
          </a:p>
          <a:p>
            <a:r>
              <a:rPr lang="en-US" b="1" dirty="0">
                <a:latin typeface="Franklin Gothic Book" panose="020B0503020102020204" pitchFamily="34" charset="0"/>
              </a:rPr>
              <a:t>Our commitment: </a:t>
            </a:r>
            <a:r>
              <a:rPr lang="en-US" dirty="0">
                <a:latin typeface="Franklin Gothic Book" panose="020B0503020102020204" pitchFamily="34" charset="0"/>
              </a:rPr>
              <a:t>to provide frequent coaching in these 12 areas, and to reflect with you on your progress over clerkship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EPAs are </a:t>
            </a:r>
            <a:r>
              <a:rPr lang="en-US" b="1" dirty="0">
                <a:latin typeface="Franklin Gothic Book" panose="020B0503020102020204" pitchFamily="34" charset="0"/>
              </a:rPr>
              <a:t>credit/no credit </a:t>
            </a:r>
            <a:r>
              <a:rPr lang="en-US" dirty="0">
                <a:latin typeface="Franklin Gothic Book" panose="020B0503020102020204" pitchFamily="34" charset="0"/>
              </a:rPr>
              <a:t>and are NOT otherwise used to determine student progress in the program or to determine eligibility for graduation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B1BD05-6D7D-44ED-B461-5AE13A39653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532563"/>
            <a:ext cx="4052888" cy="3175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Student Orientation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87CE295C-688E-4141-AC5D-65365C4F21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615" y="6029871"/>
            <a:ext cx="3384376" cy="66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22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table&#10;&#10;Description automatically generated">
            <a:extLst>
              <a:ext uri="{FF2B5EF4-FFF2-40B4-BE49-F238E27FC236}">
                <a16:creationId xmlns:a16="http://schemas.microsoft.com/office/drawing/2014/main" id="{1308CF37-B8F4-2542-A58E-DBD957F243E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588" y="1"/>
            <a:ext cx="7416824" cy="682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70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F774EB1-A2AF-974D-8E98-0B5C25DF6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/>
              <a:t>Example- EPA 1: Obtain a history and physical examination adapted to the patient’s clinical situation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70B19BE-172F-274B-9FDE-B0B924E6B1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768227"/>
              </p:ext>
            </p:extLst>
          </p:nvPr>
        </p:nvGraphicFramePr>
        <p:xfrm>
          <a:off x="527383" y="2119908"/>
          <a:ext cx="10930135" cy="4514462"/>
        </p:xfrm>
        <a:graphic>
          <a:graphicData uri="http://schemas.openxmlformats.org/drawingml/2006/table">
            <a:tbl>
              <a:tblPr/>
              <a:tblGrid>
                <a:gridCol w="10930135">
                  <a:extLst>
                    <a:ext uri="{9D8B030D-6E8A-4147-A177-3AD203B41FA5}">
                      <a16:colId xmlns:a16="http://schemas.microsoft.com/office/drawing/2014/main" val="2313278777"/>
                    </a:ext>
                  </a:extLst>
                </a:gridCol>
              </a:tblGrid>
              <a:tr h="881655">
                <a:tc>
                  <a:txBody>
                    <a:bodyPr/>
                    <a:lstStyle/>
                    <a:p>
                      <a:r>
                        <a:rPr lang="en-CA" sz="24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Conduct a patient-centred interview, gathering all relevant biomedical and psychosocial information</a:t>
                      </a:r>
                      <a:endParaRPr lang="en-CA" sz="2400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3390" marR="33390" marT="33390" marB="3339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7391477"/>
                  </a:ext>
                </a:extLst>
              </a:tr>
              <a:tr h="881655">
                <a:tc>
                  <a:txBody>
                    <a:bodyPr/>
                    <a:lstStyle/>
                    <a:p>
                      <a:r>
                        <a:rPr lang="en-CA" sz="24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Communicate using a patient-centred approach that facilitates patient trust and autonomy and is characterized by respect and compassion</a:t>
                      </a:r>
                      <a:endParaRPr lang="en-CA" sz="2400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3390" marR="33390" marT="33390" marB="3339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9600730"/>
                  </a:ext>
                </a:extLst>
              </a:tr>
              <a:tr h="493921">
                <a:tc>
                  <a:txBody>
                    <a:bodyPr/>
                    <a:lstStyle/>
                    <a:p>
                      <a:r>
                        <a:rPr lang="en-CA" sz="24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Use clear and concise language; avoid or adequately explain medical jargon</a:t>
                      </a:r>
                      <a:endParaRPr lang="en-CA" sz="2400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3390" marR="33390" marT="33390" marB="3339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3583466"/>
                  </a:ext>
                </a:extLst>
              </a:tr>
              <a:tr h="881655">
                <a:tc>
                  <a:txBody>
                    <a:bodyPr/>
                    <a:lstStyle/>
                    <a:p>
                      <a:r>
                        <a:rPr lang="en-CA" sz="24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Seek and synthesize relevant information from other sources, including the patient's family, with the patient's consent</a:t>
                      </a:r>
                      <a:endParaRPr lang="en-CA" sz="2400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3390" marR="33390" marT="33390" marB="3339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8305717"/>
                  </a:ext>
                </a:extLst>
              </a:tr>
              <a:tr h="881655">
                <a:tc>
                  <a:txBody>
                    <a:bodyPr/>
                    <a:lstStyle/>
                    <a:p>
                      <a:r>
                        <a:rPr lang="en-CA" sz="24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Optimize the physical environment for patient comfort, dignity, privacy, engagement, and safety</a:t>
                      </a:r>
                      <a:endParaRPr lang="en-CA" sz="240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3390" marR="33390" marT="33390" marB="3339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052326"/>
                  </a:ext>
                </a:extLst>
              </a:tr>
              <a:tr h="493921">
                <a:tc>
                  <a:txBody>
                    <a:bodyPr/>
                    <a:lstStyle/>
                    <a:p>
                      <a:r>
                        <a:rPr lang="en-CA" sz="24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Performs and demonstrates physical exam skills tailored to the clinical case</a:t>
                      </a:r>
                      <a:endParaRPr lang="en-CA" sz="2400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3390" marR="33390" marT="33390" marB="3339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930126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24CC792-8D0A-6EDC-24E5-8DB48BD9206D}"/>
              </a:ext>
            </a:extLst>
          </p:cNvPr>
          <p:cNvSpPr txBox="1"/>
          <p:nvPr/>
        </p:nvSpPr>
        <p:spPr>
          <a:xfrm>
            <a:off x="527383" y="1495425"/>
            <a:ext cx="580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Key Observable </a:t>
            </a:r>
            <a:r>
              <a:rPr lang="en-US" dirty="0" err="1"/>
              <a:t>Behaviours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5166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F774EB1-A2AF-974D-8E98-0B5C25DF6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/>
              <a:t>EPA 8: Recognize a patient requiring urgent or emergent care, provide initial management and seek help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793FF12-B496-1E45-90F5-DAA5555747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813563"/>
              </p:ext>
            </p:extLst>
          </p:nvPr>
        </p:nvGraphicFramePr>
        <p:xfrm>
          <a:off x="527383" y="1891925"/>
          <a:ext cx="10930136" cy="4802496"/>
        </p:xfrm>
        <a:graphic>
          <a:graphicData uri="http://schemas.openxmlformats.org/drawingml/2006/table">
            <a:tbl>
              <a:tblPr/>
              <a:tblGrid>
                <a:gridCol w="10930136">
                  <a:extLst>
                    <a:ext uri="{9D8B030D-6E8A-4147-A177-3AD203B41FA5}">
                      <a16:colId xmlns:a16="http://schemas.microsoft.com/office/drawing/2014/main" val="3097422026"/>
                    </a:ext>
                  </a:extLst>
                </a:gridCol>
              </a:tblGrid>
              <a:tr h="937906">
                <a:tc>
                  <a:txBody>
                    <a:bodyPr/>
                    <a:lstStyle/>
                    <a:p>
                      <a:r>
                        <a:rPr lang="en-CA" sz="24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Utilizes early warning signs, or rapid response team criteria, to recognize patients at risk of deterioration and mobilizes appropriate resources urgently</a:t>
                      </a:r>
                      <a:endParaRPr lang="en-CA" sz="2400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3390" marR="33390" marT="33390" marB="3339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4970785"/>
                  </a:ext>
                </a:extLst>
              </a:tr>
              <a:tr h="937906">
                <a:tc>
                  <a:txBody>
                    <a:bodyPr/>
                    <a:lstStyle/>
                    <a:p>
                      <a:r>
                        <a:rPr lang="en-CA" sz="24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Asks for help when uncertain or requiring assistance; involves team members needed for immediate response and continued follow-up</a:t>
                      </a:r>
                      <a:endParaRPr lang="en-CA" sz="2400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3390" marR="33390" marT="33390" marB="3339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2758974"/>
                  </a:ext>
                </a:extLst>
              </a:tr>
              <a:tr h="937906">
                <a:tc>
                  <a:txBody>
                    <a:bodyPr/>
                    <a:lstStyle/>
                    <a:p>
                      <a:r>
                        <a:rPr lang="en-CA" sz="24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Initiates and participates in a code response; performs basic life support when required including CPR during cardiac arrest</a:t>
                      </a:r>
                      <a:endParaRPr lang="en-CA" sz="2400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3390" marR="33390" marT="33390" marB="3339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7435013"/>
                  </a:ext>
                </a:extLst>
              </a:tr>
              <a:tr h="525436">
                <a:tc>
                  <a:txBody>
                    <a:bodyPr/>
                    <a:lstStyle/>
                    <a:p>
                      <a:r>
                        <a:rPr lang="en-CA" sz="24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Rapidly assesses and initiates management to stabilize the patient</a:t>
                      </a:r>
                      <a:endParaRPr lang="en-CA" sz="2400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3390" marR="33390" marT="33390" marB="3339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8978451"/>
                  </a:ext>
                </a:extLst>
              </a:tr>
              <a:tr h="525436">
                <a:tc>
                  <a:txBody>
                    <a:bodyPr/>
                    <a:lstStyle/>
                    <a:p>
                      <a:r>
                        <a:rPr lang="en-CA" sz="240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Clarifies patient's goals of care upon recognition of deterioration</a:t>
                      </a:r>
                      <a:endParaRPr lang="en-CA" sz="240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3390" marR="33390" marT="33390" marB="3339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2694095"/>
                  </a:ext>
                </a:extLst>
              </a:tr>
              <a:tr h="937906">
                <a:tc>
                  <a:txBody>
                    <a:bodyPr/>
                    <a:lstStyle/>
                    <a:p>
                      <a:r>
                        <a:rPr lang="en-CA" sz="240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Updates family members/caregiver/advocate to explain patient's status and escalation-of-care plans</a:t>
                      </a:r>
                      <a:endParaRPr lang="en-CA" sz="2400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3390" marR="33390" marT="33390" marB="3339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264749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6A326BC-1AFC-1F62-7EB1-686A6C5F9EBE}"/>
              </a:ext>
            </a:extLst>
          </p:cNvPr>
          <p:cNvSpPr txBox="1"/>
          <p:nvPr/>
        </p:nvSpPr>
        <p:spPr>
          <a:xfrm>
            <a:off x="527383" y="1405202"/>
            <a:ext cx="580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Key Observable </a:t>
            </a:r>
            <a:r>
              <a:rPr lang="en-US" dirty="0" err="1"/>
              <a:t>Behaviours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10071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1508B-3674-E248-8CB0-DDF9730B1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Does it Work?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E42645-F6C2-B94C-8DFD-982841FB06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7381" y="1475875"/>
            <a:ext cx="11040203" cy="4630542"/>
          </a:xfrm>
        </p:spPr>
        <p:txBody>
          <a:bodyPr>
            <a:normAutofit lnSpcReduction="10000"/>
          </a:bodyPr>
          <a:lstStyle/>
          <a:p>
            <a:r>
              <a:rPr lang="en-US" b="1" u="sng" dirty="0"/>
              <a:t>Communication is key</a:t>
            </a:r>
          </a:p>
          <a:p>
            <a:pPr lvl="1"/>
            <a:r>
              <a:rPr lang="en-US" b="1" i="1" dirty="0"/>
              <a:t>Assessor</a:t>
            </a:r>
            <a:r>
              <a:rPr lang="en-US" dirty="0"/>
              <a:t>: What are your learning goals for today? </a:t>
            </a:r>
          </a:p>
          <a:p>
            <a:pPr lvl="1"/>
            <a:r>
              <a:rPr lang="en-US" b="1" i="1" dirty="0"/>
              <a:t>Student</a:t>
            </a:r>
            <a:r>
              <a:rPr lang="en-US" dirty="0"/>
              <a:t>: I have been working on prioritizing my differential diagnoses. I am hoping to have your feedback during clinic and to complete an EPA (EPA2).”</a:t>
            </a:r>
          </a:p>
          <a:p>
            <a:r>
              <a:rPr lang="en-US" dirty="0"/>
              <a:t>Coaching conversation after the observation</a:t>
            </a:r>
          </a:p>
          <a:p>
            <a:r>
              <a:rPr lang="en-US" dirty="0"/>
              <a:t>Documentation using the EPA tool</a:t>
            </a:r>
          </a:p>
          <a:p>
            <a:r>
              <a:rPr lang="en-US" dirty="0"/>
              <a:t>Students should complete the contextual information on </a:t>
            </a:r>
            <a:r>
              <a:rPr lang="en-US" dirty="0" err="1"/>
              <a:t>Elentra</a:t>
            </a:r>
            <a:r>
              <a:rPr lang="en-US" dirty="0"/>
              <a:t> for faculty or resident/fellow assessors and either hand over their device (preferred) or have </a:t>
            </a:r>
            <a:r>
              <a:rPr lang="en-US" dirty="0" err="1"/>
              <a:t>Elentra</a:t>
            </a:r>
            <a:r>
              <a:rPr lang="en-US" dirty="0"/>
              <a:t> email the assessor with a link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*Expect some variation between courses but EPAs stay the same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21212862-91E6-7647-8D43-C5F1D651E6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093" y="6106417"/>
            <a:ext cx="3384376" cy="66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6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a typeface="Times New Roman" panose="02020603050405020304" pitchFamily="18" charset="0"/>
              </a:rPr>
              <a:t>EPA Assessment Scale</a:t>
            </a:r>
            <a:r>
              <a:rPr lang="en-CA" dirty="0"/>
              <a:t> </a:t>
            </a:r>
            <a:br>
              <a:rPr lang="en-CA" sz="2400" dirty="0"/>
            </a:br>
            <a:endParaRPr lang="en-CA" sz="24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017658" y="1646802"/>
            <a:ext cx="5292588" cy="3078510"/>
          </a:xfrm>
        </p:spPr>
        <p:txBody>
          <a:bodyPr>
            <a:noAutofit/>
          </a:bodyPr>
          <a:lstStyle/>
          <a:p>
            <a:pPr lvl="1" indent="0">
              <a:lnSpc>
                <a:spcPct val="110000"/>
              </a:lnSpc>
              <a:buNone/>
            </a:pPr>
            <a:endParaRPr lang="en-US" sz="1200" b="1" dirty="0"/>
          </a:p>
          <a:p>
            <a:pPr lvl="1" indent="0">
              <a:lnSpc>
                <a:spcPct val="110000"/>
              </a:lnSpc>
              <a:buNone/>
            </a:pPr>
            <a:endParaRPr lang="en-US" sz="1200" dirty="0"/>
          </a:p>
          <a:p>
            <a:pPr lvl="1" indent="0">
              <a:lnSpc>
                <a:spcPct val="110000"/>
              </a:lnSpc>
              <a:buNone/>
            </a:pPr>
            <a:endParaRPr lang="en-US" sz="1050" dirty="0"/>
          </a:p>
          <a:p>
            <a:pPr lvl="1" indent="0">
              <a:lnSpc>
                <a:spcPct val="110000"/>
              </a:lnSpc>
              <a:buNone/>
            </a:pPr>
            <a:endParaRPr lang="en-US" sz="1050" dirty="0"/>
          </a:p>
          <a:p>
            <a:pPr marL="428625" lvl="1" indent="-257175">
              <a:lnSpc>
                <a:spcPct val="110000"/>
              </a:lnSpc>
              <a:buFont typeface="Arial"/>
              <a:buChar char="•"/>
            </a:pPr>
            <a:endParaRPr lang="en-US" sz="900" dirty="0"/>
          </a:p>
        </p:txBody>
      </p:sp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B9930FE4-4440-79D6-66FF-DC04F9E7E3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466" y="1448715"/>
            <a:ext cx="10317621" cy="5332521"/>
          </a:xfrm>
          <a:prstGeom prst="rect">
            <a:avLst/>
          </a:prstGeom>
          <a:ln w="19050"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F9D0FA-92F8-EC44-84B0-E3114028D432}"/>
              </a:ext>
            </a:extLst>
          </p:cNvPr>
          <p:cNvSpPr txBox="1"/>
          <p:nvPr/>
        </p:nvSpPr>
        <p:spPr>
          <a:xfrm>
            <a:off x="8274391" y="4092061"/>
            <a:ext cx="3372693" cy="175432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Franklin Gothic Book" panose="020B0503020102020204" pitchFamily="34" charset="0"/>
              </a:rPr>
              <a:t>Benchmarking- ‘</a:t>
            </a:r>
            <a:r>
              <a:rPr lang="en-US" b="1" dirty="0">
                <a:solidFill>
                  <a:schemeClr val="tx2"/>
                </a:solidFill>
                <a:latin typeface="Franklin Gothic Book" panose="020B0503020102020204" pitchFamily="34" charset="0"/>
              </a:rPr>
              <a:t>at the level of a graduating medical student</a:t>
            </a:r>
            <a:r>
              <a:rPr lang="en-US" dirty="0">
                <a:solidFill>
                  <a:schemeClr val="tx2"/>
                </a:solidFill>
                <a:latin typeface="Franklin Gothic Book" panose="020B0503020102020204" pitchFamily="34" charset="0"/>
              </a:rPr>
              <a:t>’</a:t>
            </a:r>
          </a:p>
          <a:p>
            <a:pPr algn="ctr"/>
            <a:endParaRPr lang="en-US" dirty="0">
              <a:solidFill>
                <a:schemeClr val="tx2"/>
              </a:solidFill>
              <a:latin typeface="Franklin Gothic Book" panose="020B0503020102020204" pitchFamily="34" charset="0"/>
            </a:endParaRPr>
          </a:p>
          <a:p>
            <a:pPr algn="ctr"/>
            <a:r>
              <a:rPr lang="en-US" dirty="0">
                <a:solidFill>
                  <a:schemeClr val="tx2"/>
                </a:solidFill>
                <a:latin typeface="Franklin Gothic Book" panose="020B0503020102020204" pitchFamily="34" charset="0"/>
              </a:rPr>
              <a:t>The entire scale will be used as students move through clerkship.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9BECC1-248F-1E4C-BE13-9553DEAE5F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753600" y="88476"/>
            <a:ext cx="2338053" cy="155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0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altLang="en-US" dirty="0">
                <a:ea typeface="Times New Roman" panose="02020603050405020304" pitchFamily="18" charset="0"/>
              </a:rPr>
              <a:t>Narrative Feedback </a:t>
            </a:r>
            <a:br>
              <a:rPr lang="en-CA" sz="2400" dirty="0"/>
            </a:br>
            <a:endParaRPr lang="en-CA" sz="24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017658" y="1646802"/>
            <a:ext cx="5292588" cy="3078510"/>
          </a:xfrm>
        </p:spPr>
        <p:txBody>
          <a:bodyPr>
            <a:noAutofit/>
          </a:bodyPr>
          <a:lstStyle/>
          <a:p>
            <a:pPr lvl="0">
              <a:lnSpc>
                <a:spcPct val="110000"/>
              </a:lnSpc>
            </a:pPr>
            <a:endParaRPr lang="en-US" sz="1200" b="1" dirty="0"/>
          </a:p>
          <a:p>
            <a:pPr lvl="1" indent="0">
              <a:lnSpc>
                <a:spcPct val="110000"/>
              </a:lnSpc>
              <a:buNone/>
            </a:pPr>
            <a:endParaRPr lang="en-US" sz="1200" b="1" dirty="0"/>
          </a:p>
          <a:p>
            <a:pPr lvl="1" indent="0">
              <a:lnSpc>
                <a:spcPct val="110000"/>
              </a:lnSpc>
              <a:buNone/>
            </a:pPr>
            <a:endParaRPr lang="en-US" sz="1200" dirty="0"/>
          </a:p>
          <a:p>
            <a:pPr lvl="1" indent="0">
              <a:lnSpc>
                <a:spcPct val="110000"/>
              </a:lnSpc>
              <a:buNone/>
            </a:pPr>
            <a:endParaRPr lang="en-US" sz="1050" dirty="0"/>
          </a:p>
          <a:p>
            <a:pPr lvl="1" indent="0">
              <a:lnSpc>
                <a:spcPct val="110000"/>
              </a:lnSpc>
              <a:buNone/>
            </a:pPr>
            <a:endParaRPr lang="en-US" sz="1050" dirty="0"/>
          </a:p>
          <a:p>
            <a:pPr marL="428625" lvl="1" indent="-257175">
              <a:lnSpc>
                <a:spcPct val="110000"/>
              </a:lnSpc>
              <a:buFont typeface="Arial"/>
              <a:buChar char="•"/>
            </a:pPr>
            <a:endParaRPr lang="en-US" sz="9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C3E070-7481-CE42-BC95-C4357EB38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4221" y="2288514"/>
            <a:ext cx="1385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45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500" dirty="0">
              <a:latin typeface="Arial" panose="020B0604020202020204" pitchFamily="34" charset="0"/>
            </a:endParaRP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BB850185-B1FD-A3D5-2252-EDD25DC5C3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3" y="2530842"/>
            <a:ext cx="10655076" cy="3761674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569B30-7D81-FE6C-810F-27E93180DE2B}"/>
              </a:ext>
            </a:extLst>
          </p:cNvPr>
          <p:cNvSpPr txBox="1"/>
          <p:nvPr/>
        </p:nvSpPr>
        <p:spPr>
          <a:xfrm>
            <a:off x="6960095" y="442120"/>
            <a:ext cx="4222363" cy="184665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The narrative section captures the verbal feedback provided.</a:t>
            </a:r>
          </a:p>
          <a:p>
            <a:pPr algn="ctr"/>
            <a:endParaRPr lang="en-US" sz="2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This is the most important part of the EPA!</a:t>
            </a:r>
          </a:p>
        </p:txBody>
      </p:sp>
    </p:spTree>
    <p:extLst>
      <p:ext uri="{BB962C8B-B14F-4D97-AF65-F5344CB8AC3E}">
        <p14:creationId xmlns:p14="http://schemas.microsoft.com/office/powerpoint/2010/main" val="330937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817B2-2D7B-B04F-BDB7-0E749B526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83" y="636"/>
            <a:ext cx="10930136" cy="948085"/>
          </a:xfrm>
        </p:spPr>
        <p:txBody>
          <a:bodyPr/>
          <a:lstStyle/>
          <a:p>
            <a:r>
              <a:rPr lang="en-US" dirty="0"/>
              <a:t>Exemplars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D08EA53-B20A-7BF6-2672-7D3DC1EFA4A3}"/>
              </a:ext>
            </a:extLst>
          </p:cNvPr>
          <p:cNvGraphicFramePr>
            <a:graphicFrameLocks noGrp="1"/>
          </p:cNvGraphicFramePr>
          <p:nvPr/>
        </p:nvGraphicFramePr>
        <p:xfrm>
          <a:off x="335403" y="818137"/>
          <a:ext cx="11314096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3169">
                  <a:extLst>
                    <a:ext uri="{9D8B030D-6E8A-4147-A177-3AD203B41FA5}">
                      <a16:colId xmlns:a16="http://schemas.microsoft.com/office/drawing/2014/main" val="2652686138"/>
                    </a:ext>
                  </a:extLst>
                </a:gridCol>
                <a:gridCol w="5507628">
                  <a:extLst>
                    <a:ext uri="{9D8B030D-6E8A-4147-A177-3AD203B41FA5}">
                      <a16:colId xmlns:a16="http://schemas.microsoft.com/office/drawing/2014/main" val="2607349517"/>
                    </a:ext>
                  </a:extLst>
                </a:gridCol>
                <a:gridCol w="3953299">
                  <a:extLst>
                    <a:ext uri="{9D8B030D-6E8A-4147-A177-3AD203B41FA5}">
                      <a16:colId xmlns:a16="http://schemas.microsoft.com/office/drawing/2014/main" val="42743823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Feedback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Narrative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Why is this good?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322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Strengths (EPA 2*)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- comprehensive </a:t>
                      </a:r>
                      <a:r>
                        <a:rPr lang="en-US" sz="2400" dirty="0" err="1"/>
                        <a:t>hx</a:t>
                      </a:r>
                      <a:r>
                        <a:rPr lang="en-US" sz="2400" dirty="0"/>
                        <a:t> for back pain, particularly seeking out RFs for osteoporosis/compression fractures</a:t>
                      </a:r>
                    </a:p>
                    <a:p>
                      <a:r>
                        <a:rPr lang="en-US" sz="2400" dirty="0"/>
                        <a:t>- utilized CORE Back Tool</a:t>
                      </a:r>
                    </a:p>
                    <a:p>
                      <a:r>
                        <a:rPr lang="en-US" sz="2400" dirty="0"/>
                        <a:t>- clearly stated why malignancy/infection/ inflammatory ds ruled 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- SPECIFIC to encounter</a:t>
                      </a:r>
                    </a:p>
                    <a:p>
                      <a:r>
                        <a:rPr lang="en-US" sz="2400" dirty="0"/>
                        <a:t>- SPECIFIC to EPA</a:t>
                      </a:r>
                    </a:p>
                    <a:p>
                      <a:r>
                        <a:rPr lang="en-US" sz="2400" dirty="0"/>
                        <a:t>- reinforces aspects of performance to continue in future encounters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392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Action Plan (EPA 11**)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- (Suturing)</a:t>
                      </a:r>
                    </a:p>
                    <a:p>
                      <a:r>
                        <a:rPr lang="en-US" sz="2400" dirty="0"/>
                        <a:t>- Needle 90 degrees to tissue</a:t>
                      </a:r>
                    </a:p>
                    <a:p>
                      <a:r>
                        <a:rPr lang="en-US" sz="2400" dirty="0"/>
                        <a:t>- Proper bites to ensure strong closure</a:t>
                      </a:r>
                    </a:p>
                    <a:p>
                      <a:r>
                        <a:rPr lang="en-US" sz="2400" dirty="0"/>
                        <a:t>- Smaller bites in corners and where closure more challenging</a:t>
                      </a:r>
                    </a:p>
                    <a:p>
                      <a:r>
                        <a:rPr lang="en-US" sz="2400" dirty="0"/>
                        <a:t>-Try palming the needle driver for more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- SPECIFIC to encounter</a:t>
                      </a:r>
                    </a:p>
                    <a:p>
                      <a:r>
                        <a:rPr lang="en-US" sz="2400" dirty="0"/>
                        <a:t>- SPECIFIC to EPA</a:t>
                      </a:r>
                    </a:p>
                    <a:p>
                      <a:r>
                        <a:rPr lang="en-US" sz="2400" dirty="0"/>
                        <a:t>- clearly outlines aspects of performance to work on in future encounters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71530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78FDBED-7AB4-5EB6-61D3-1E2D0CA6873F}"/>
              </a:ext>
            </a:extLst>
          </p:cNvPr>
          <p:cNvSpPr txBox="1"/>
          <p:nvPr/>
        </p:nvSpPr>
        <p:spPr>
          <a:xfrm>
            <a:off x="335403" y="6274730"/>
            <a:ext cx="6192688" cy="5924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dirty="0">
                <a:latin typeface="+mj-lt"/>
              </a:rPr>
              <a:t>*EPA 2- Formulate and justify a </a:t>
            </a:r>
            <a:r>
              <a:rPr lang="en-US" dirty="0" err="1">
                <a:latin typeface="+mj-lt"/>
              </a:rPr>
              <a:t>prioritizied</a:t>
            </a:r>
            <a:r>
              <a:rPr lang="en-US" dirty="0">
                <a:latin typeface="+mj-lt"/>
              </a:rPr>
              <a:t> differential diagnosis</a:t>
            </a:r>
          </a:p>
          <a:p>
            <a:pPr>
              <a:spcBef>
                <a:spcPts val="300"/>
              </a:spcBef>
            </a:pPr>
            <a:r>
              <a:rPr lang="en-US" dirty="0">
                <a:latin typeface="+mj-lt"/>
              </a:rPr>
              <a:t>**EPA 11- Perform general procedures of a physician</a:t>
            </a:r>
          </a:p>
        </p:txBody>
      </p:sp>
    </p:spTree>
    <p:extLst>
      <p:ext uri="{BB962C8B-B14F-4D97-AF65-F5344CB8AC3E}">
        <p14:creationId xmlns:p14="http://schemas.microsoft.com/office/powerpoint/2010/main" val="17672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7573</TotalTime>
  <Words>1074</Words>
  <Application>Microsoft Office PowerPoint</Application>
  <PresentationFormat>Widescreen</PresentationFormat>
  <Paragraphs>126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Franklin Gothic Book</vt:lpstr>
      <vt:lpstr>Office Theme</vt:lpstr>
      <vt:lpstr>Workplace Based Assessments in UME</vt:lpstr>
      <vt:lpstr>Workplace Based Assessments</vt:lpstr>
      <vt:lpstr>PowerPoint Presentation</vt:lpstr>
      <vt:lpstr>Example- EPA 1: Obtain a history and physical examination adapted to the patient’s clinical situation</vt:lpstr>
      <vt:lpstr>EPA 8: Recognize a patient requiring urgent or emergent care, provide initial management and seek help</vt:lpstr>
      <vt:lpstr>How Does it Work?</vt:lpstr>
      <vt:lpstr>EPA Assessment Scale  </vt:lpstr>
      <vt:lpstr>Narrative Feedback  </vt:lpstr>
      <vt:lpstr>Exemplars</vt:lpstr>
      <vt:lpstr>Requirements (credit/no credit):</vt:lpstr>
      <vt:lpstr>Course Requirements (subject to change)</vt:lpstr>
      <vt:lpstr>How do WBAs benefit students? </vt:lpstr>
      <vt:lpstr>How will the data be used?</vt:lpstr>
      <vt:lpstr>A shared journey…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Punnett</dc:creator>
  <cp:lastModifiedBy>Angela Punnett</cp:lastModifiedBy>
  <cp:revision>52</cp:revision>
  <dcterms:created xsi:type="dcterms:W3CDTF">2022-12-13T18:41:39Z</dcterms:created>
  <dcterms:modified xsi:type="dcterms:W3CDTF">2024-07-08T19:53:49Z</dcterms:modified>
</cp:coreProperties>
</file>