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66" r:id="rId2"/>
    <p:sldId id="3491" r:id="rId3"/>
    <p:sldId id="396" r:id="rId4"/>
    <p:sldId id="3493" r:id="rId5"/>
    <p:sldId id="3494" r:id="rId6"/>
    <p:sldId id="3501" r:id="rId7"/>
    <p:sldId id="3502" r:id="rId8"/>
    <p:sldId id="3503" r:id="rId9"/>
    <p:sldId id="417" r:id="rId10"/>
    <p:sldId id="3508" r:id="rId11"/>
    <p:sldId id="3510" r:id="rId12"/>
    <p:sldId id="3511" r:id="rId13"/>
    <p:sldId id="3492" r:id="rId14"/>
    <p:sldId id="3506" r:id="rId15"/>
    <p:sldId id="3504" r:id="rId16"/>
    <p:sldId id="412" r:id="rId1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ACA02B-3E7E-4691-B805-21FEC512D0B1}">
          <p14:sldIdLst>
            <p14:sldId id="366"/>
            <p14:sldId id="3491"/>
            <p14:sldId id="396"/>
            <p14:sldId id="3493"/>
            <p14:sldId id="3494"/>
            <p14:sldId id="3501"/>
            <p14:sldId id="3502"/>
            <p14:sldId id="3503"/>
            <p14:sldId id="417"/>
            <p14:sldId id="3508"/>
            <p14:sldId id="3510"/>
            <p14:sldId id="3511"/>
            <p14:sldId id="3492"/>
            <p14:sldId id="3506"/>
            <p14:sldId id="3504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14">
          <p15:clr>
            <a:srgbClr val="A4A3A4"/>
          </p15:clr>
        </p15:guide>
        <p15:guide id="2" pos="55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pril Kemick" initials="A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52F"/>
    <a:srgbClr val="1A2036"/>
    <a:srgbClr val="002A5C"/>
    <a:srgbClr val="031237"/>
    <a:srgbClr val="0D1B3E"/>
    <a:srgbClr val="081025"/>
    <a:srgbClr val="007EA3"/>
    <a:srgbClr val="00CC00"/>
    <a:srgbClr val="0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7CC6A-EA80-423B-B476-C28B72366D94}" v="20" dt="2023-07-06T14:26:24.2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 autoAdjust="0"/>
    <p:restoredTop sz="77974" autoAdjust="0"/>
  </p:normalViewPr>
  <p:slideViewPr>
    <p:cSldViewPr>
      <p:cViewPr varScale="1">
        <p:scale>
          <a:sx n="89" d="100"/>
          <a:sy n="89" d="100"/>
        </p:scale>
        <p:origin x="2352" y="78"/>
      </p:cViewPr>
      <p:guideLst>
        <p:guide orient="horz" pos="2614"/>
        <p:guide pos="5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4496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Brydges" userId="0d9d324e-d5bf-42e2-ac8c-2f0842bf1b18" providerId="ADAL" clId="{B8C7CC6A-EA80-423B-B476-C28B72366D94}"/>
    <pc:docChg chg="undo custSel modSld">
      <pc:chgData name="May Brydges" userId="0d9d324e-d5bf-42e2-ac8c-2f0842bf1b18" providerId="ADAL" clId="{B8C7CC6A-EA80-423B-B476-C28B72366D94}" dt="2023-07-06T18:48:43.588" v="179" actId="14100"/>
      <pc:docMkLst>
        <pc:docMk/>
      </pc:docMkLst>
      <pc:sldChg chg="modNotesTx">
        <pc:chgData name="May Brydges" userId="0d9d324e-d5bf-42e2-ac8c-2f0842bf1b18" providerId="ADAL" clId="{B8C7CC6A-EA80-423B-B476-C28B72366D94}" dt="2023-07-06T18:29:23.779" v="34" actId="6549"/>
        <pc:sldMkLst>
          <pc:docMk/>
          <pc:sldMk cId="4164706797" sldId="396"/>
        </pc:sldMkLst>
      </pc:sldChg>
      <pc:sldChg chg="modSp mod">
        <pc:chgData name="May Brydges" userId="0d9d324e-d5bf-42e2-ac8c-2f0842bf1b18" providerId="ADAL" clId="{B8C7CC6A-EA80-423B-B476-C28B72366D94}" dt="2023-07-06T18:48:43.588" v="179" actId="14100"/>
        <pc:sldMkLst>
          <pc:docMk/>
          <pc:sldMk cId="956869643" sldId="412"/>
        </pc:sldMkLst>
        <pc:spChg chg="mod">
          <ac:chgData name="May Brydges" userId="0d9d324e-d5bf-42e2-ac8c-2f0842bf1b18" providerId="ADAL" clId="{B8C7CC6A-EA80-423B-B476-C28B72366D94}" dt="2023-07-06T18:48:43.588" v="179" actId="14100"/>
          <ac:spMkLst>
            <pc:docMk/>
            <pc:sldMk cId="956869643" sldId="412"/>
            <ac:spMk id="6" creationId="{E91388A2-0478-624D-9AF2-7A19D5B18557}"/>
          </ac:spMkLst>
        </pc:spChg>
        <pc:picChg chg="mod">
          <ac:chgData name="May Brydges" userId="0d9d324e-d5bf-42e2-ac8c-2f0842bf1b18" providerId="ADAL" clId="{B8C7CC6A-EA80-423B-B476-C28B72366D94}" dt="2023-07-06T18:48:28.334" v="176" actId="1035"/>
          <ac:picMkLst>
            <pc:docMk/>
            <pc:sldMk cId="956869643" sldId="412"/>
            <ac:picMk id="4" creationId="{87C1D105-2943-024A-AA18-22D9156B134D}"/>
          </ac:picMkLst>
        </pc:picChg>
      </pc:sldChg>
      <pc:sldChg chg="addSp modSp mod modNotesTx">
        <pc:chgData name="May Brydges" userId="0d9d324e-d5bf-42e2-ac8c-2f0842bf1b18" providerId="ADAL" clId="{B8C7CC6A-EA80-423B-B476-C28B72366D94}" dt="2023-07-06T18:36:38.605" v="55" actId="6549"/>
        <pc:sldMkLst>
          <pc:docMk/>
          <pc:sldMk cId="4292231706" sldId="417"/>
        </pc:sldMkLst>
        <pc:spChg chg="mod">
          <ac:chgData name="May Brydges" userId="0d9d324e-d5bf-42e2-ac8c-2f0842bf1b18" providerId="ADAL" clId="{B8C7CC6A-EA80-423B-B476-C28B72366D94}" dt="2023-07-06T18:36:33.804" v="54" actId="20577"/>
          <ac:spMkLst>
            <pc:docMk/>
            <pc:sldMk cId="4292231706" sldId="417"/>
            <ac:spMk id="2" creationId="{45F9D0FA-92F8-EC44-84B0-E3114028D432}"/>
          </ac:spMkLst>
        </pc:spChg>
        <pc:picChg chg="mod">
          <ac:chgData name="May Brydges" userId="0d9d324e-d5bf-42e2-ac8c-2f0842bf1b18" providerId="ADAL" clId="{B8C7CC6A-EA80-423B-B476-C28B72366D94}" dt="2023-07-06T14:26:24.235" v="29" actId="1076"/>
          <ac:picMkLst>
            <pc:docMk/>
            <pc:sldMk cId="4292231706" sldId="417"/>
            <ac:picMk id="4" creationId="{93DE8AE7-B392-F649-A1E6-03E1F6282336}"/>
          </ac:picMkLst>
        </pc:picChg>
        <pc:picChg chg="mod">
          <ac:chgData name="May Brydges" userId="0d9d324e-d5bf-42e2-ac8c-2f0842bf1b18" providerId="ADAL" clId="{B8C7CC6A-EA80-423B-B476-C28B72366D94}" dt="2023-07-06T14:24:07.206" v="7" actId="1037"/>
          <ac:picMkLst>
            <pc:docMk/>
            <pc:sldMk cId="4292231706" sldId="417"/>
            <ac:picMk id="5" creationId="{1C9BECC1-248F-1E4C-BE13-9553DEAE5F17}"/>
          </ac:picMkLst>
        </pc:picChg>
        <pc:picChg chg="add mod modCrop">
          <ac:chgData name="May Brydges" userId="0d9d324e-d5bf-42e2-ac8c-2f0842bf1b18" providerId="ADAL" clId="{B8C7CC6A-EA80-423B-B476-C28B72366D94}" dt="2023-07-06T14:26:43.014" v="32" actId="1076"/>
          <ac:picMkLst>
            <pc:docMk/>
            <pc:sldMk cId="4292231706" sldId="417"/>
            <ac:picMk id="6" creationId="{B87A894C-4022-5CF6-CD5A-4BC98C759498}"/>
          </ac:picMkLst>
        </pc:picChg>
      </pc:sldChg>
      <pc:sldChg chg="modSp mod modNotesTx">
        <pc:chgData name="May Brydges" userId="0d9d324e-d5bf-42e2-ac8c-2f0842bf1b18" providerId="ADAL" clId="{B8C7CC6A-EA80-423B-B476-C28B72366D94}" dt="2023-07-06T18:42:28.022" v="115" actId="12"/>
        <pc:sldMkLst>
          <pc:docMk/>
          <pc:sldMk cId="533727703" sldId="3491"/>
        </pc:sldMkLst>
        <pc:spChg chg="mod">
          <ac:chgData name="May Brydges" userId="0d9d324e-d5bf-42e2-ac8c-2f0842bf1b18" providerId="ADAL" clId="{B8C7CC6A-EA80-423B-B476-C28B72366D94}" dt="2023-07-06T18:30:03.413" v="35" actId="255"/>
          <ac:spMkLst>
            <pc:docMk/>
            <pc:sldMk cId="533727703" sldId="3491"/>
            <ac:spMk id="7" creationId="{00000000-0000-0000-0000-000000000000}"/>
          </ac:spMkLst>
        </pc:spChg>
        <pc:spChg chg="mod">
          <ac:chgData name="May Brydges" userId="0d9d324e-d5bf-42e2-ac8c-2f0842bf1b18" providerId="ADAL" clId="{B8C7CC6A-EA80-423B-B476-C28B72366D94}" dt="2023-07-06T18:42:28.022" v="115" actId="12"/>
          <ac:spMkLst>
            <pc:docMk/>
            <pc:sldMk cId="533727703" sldId="3491"/>
            <ac:spMk id="8" creationId="{00000000-0000-0000-0000-000000000000}"/>
          </ac:spMkLst>
        </pc:spChg>
      </pc:sldChg>
      <pc:sldChg chg="modSp mod">
        <pc:chgData name="May Brydges" userId="0d9d324e-d5bf-42e2-ac8c-2f0842bf1b18" providerId="ADAL" clId="{B8C7CC6A-EA80-423B-B476-C28B72366D94}" dt="2023-07-06T18:45:55.832" v="150" actId="1036"/>
        <pc:sldMkLst>
          <pc:docMk/>
          <pc:sldMk cId="3758024997" sldId="3492"/>
        </pc:sldMkLst>
        <pc:spChg chg="mod">
          <ac:chgData name="May Brydges" userId="0d9d324e-d5bf-42e2-ac8c-2f0842bf1b18" providerId="ADAL" clId="{B8C7CC6A-EA80-423B-B476-C28B72366D94}" dt="2023-07-06T18:45:46.509" v="146" actId="14100"/>
          <ac:spMkLst>
            <pc:docMk/>
            <pc:sldMk cId="3758024997" sldId="3492"/>
            <ac:spMk id="6" creationId="{2236876A-C553-2840-9E8E-21EF52AB9443}"/>
          </ac:spMkLst>
        </pc:spChg>
        <pc:picChg chg="mod">
          <ac:chgData name="May Brydges" userId="0d9d324e-d5bf-42e2-ac8c-2f0842bf1b18" providerId="ADAL" clId="{B8C7CC6A-EA80-423B-B476-C28B72366D94}" dt="2023-07-06T18:45:55.832" v="150" actId="1036"/>
          <ac:picMkLst>
            <pc:docMk/>
            <pc:sldMk cId="3758024997" sldId="3492"/>
            <ac:picMk id="3" creationId="{0516C2AD-FA40-C341-BCC6-CE4C912DCEB7}"/>
          </ac:picMkLst>
        </pc:picChg>
      </pc:sldChg>
      <pc:sldChg chg="modSp mod">
        <pc:chgData name="May Brydges" userId="0d9d324e-d5bf-42e2-ac8c-2f0842bf1b18" providerId="ADAL" clId="{B8C7CC6A-EA80-423B-B476-C28B72366D94}" dt="2023-07-06T18:42:57.881" v="120" actId="255"/>
        <pc:sldMkLst>
          <pc:docMk/>
          <pc:sldMk cId="1699261470" sldId="3493"/>
        </pc:sldMkLst>
        <pc:spChg chg="mod">
          <ac:chgData name="May Brydges" userId="0d9d324e-d5bf-42e2-ac8c-2f0842bf1b18" providerId="ADAL" clId="{B8C7CC6A-EA80-423B-B476-C28B72366D94}" dt="2023-07-06T18:42:57.881" v="120" actId="255"/>
          <ac:spMkLst>
            <pc:docMk/>
            <pc:sldMk cId="1699261470" sldId="3493"/>
            <ac:spMk id="6" creationId="{3AC05654-047C-CC4B-944C-73A1C7215971}"/>
          </ac:spMkLst>
        </pc:spChg>
      </pc:sldChg>
      <pc:sldChg chg="modSp mod">
        <pc:chgData name="May Brydges" userId="0d9d324e-d5bf-42e2-ac8c-2f0842bf1b18" providerId="ADAL" clId="{B8C7CC6A-EA80-423B-B476-C28B72366D94}" dt="2023-07-06T18:35:29.119" v="48" actId="14100"/>
        <pc:sldMkLst>
          <pc:docMk/>
          <pc:sldMk cId="2251665326" sldId="3494"/>
        </pc:sldMkLst>
        <pc:graphicFrameChg chg="mod modGraphic">
          <ac:chgData name="May Brydges" userId="0d9d324e-d5bf-42e2-ac8c-2f0842bf1b18" providerId="ADAL" clId="{B8C7CC6A-EA80-423B-B476-C28B72366D94}" dt="2023-07-06T18:35:29.119" v="48" actId="14100"/>
          <ac:graphicFrameMkLst>
            <pc:docMk/>
            <pc:sldMk cId="2251665326" sldId="3494"/>
            <ac:graphicFrameMk id="8" creationId="{470B19BE-172F-274B-9FDE-B0B924E6B1FB}"/>
          </ac:graphicFrameMkLst>
        </pc:graphicFrameChg>
      </pc:sldChg>
      <pc:sldChg chg="modSp mod">
        <pc:chgData name="May Brydges" userId="0d9d324e-d5bf-42e2-ac8c-2f0842bf1b18" providerId="ADAL" clId="{B8C7CC6A-EA80-423B-B476-C28B72366D94}" dt="2023-07-06T18:35:39.453" v="50" actId="14100"/>
        <pc:sldMkLst>
          <pc:docMk/>
          <pc:sldMk cId="1100712379" sldId="3501"/>
        </pc:sldMkLst>
        <pc:graphicFrameChg chg="mod modGraphic">
          <ac:chgData name="May Brydges" userId="0d9d324e-d5bf-42e2-ac8c-2f0842bf1b18" providerId="ADAL" clId="{B8C7CC6A-EA80-423B-B476-C28B72366D94}" dt="2023-07-06T18:35:39.453" v="50" actId="14100"/>
          <ac:graphicFrameMkLst>
            <pc:docMk/>
            <pc:sldMk cId="1100712379" sldId="3501"/>
            <ac:graphicFrameMk id="2" creationId="{1793FF12-B496-1E45-90F5-DAA555574744}"/>
          </ac:graphicFrameMkLst>
        </pc:graphicFrameChg>
      </pc:sldChg>
      <pc:sldChg chg="modSp mod">
        <pc:chgData name="May Brydges" userId="0d9d324e-d5bf-42e2-ac8c-2f0842bf1b18" providerId="ADAL" clId="{B8C7CC6A-EA80-423B-B476-C28B72366D94}" dt="2023-07-06T18:44:19.209" v="136" actId="14100"/>
        <pc:sldMkLst>
          <pc:docMk/>
          <pc:sldMk cId="1278063347" sldId="3502"/>
        </pc:sldMkLst>
        <pc:spChg chg="mod">
          <ac:chgData name="May Brydges" userId="0d9d324e-d5bf-42e2-ac8c-2f0842bf1b18" providerId="ADAL" clId="{B8C7CC6A-EA80-423B-B476-C28B72366D94}" dt="2023-07-06T18:44:19.209" v="136" actId="14100"/>
          <ac:spMkLst>
            <pc:docMk/>
            <pc:sldMk cId="1278063347" sldId="3502"/>
            <ac:spMk id="3" creationId="{A5E42645-F6C2-B94C-8DFD-982841FB0646}"/>
          </ac:spMkLst>
        </pc:spChg>
      </pc:sldChg>
      <pc:sldChg chg="delSp modSp mod">
        <pc:chgData name="May Brydges" userId="0d9d324e-d5bf-42e2-ac8c-2f0842bf1b18" providerId="ADAL" clId="{B8C7CC6A-EA80-423B-B476-C28B72366D94}" dt="2023-07-06T18:45:01.686" v="141" actId="478"/>
        <pc:sldMkLst>
          <pc:docMk/>
          <pc:sldMk cId="3829080093" sldId="3503"/>
        </pc:sldMkLst>
        <pc:spChg chg="mod">
          <ac:chgData name="May Brydges" userId="0d9d324e-d5bf-42e2-ac8c-2f0842bf1b18" providerId="ADAL" clId="{B8C7CC6A-EA80-423B-B476-C28B72366D94}" dt="2023-07-06T18:44:39.138" v="140" actId="114"/>
          <ac:spMkLst>
            <pc:docMk/>
            <pc:sldMk cId="3829080093" sldId="3503"/>
            <ac:spMk id="3" creationId="{26C46D34-3A33-3443-83F7-0DDA642AD12F}"/>
          </ac:spMkLst>
        </pc:spChg>
        <pc:picChg chg="del">
          <ac:chgData name="May Brydges" userId="0d9d324e-d5bf-42e2-ac8c-2f0842bf1b18" providerId="ADAL" clId="{B8C7CC6A-EA80-423B-B476-C28B72366D94}" dt="2023-07-06T18:45:01.686" v="141" actId="478"/>
          <ac:picMkLst>
            <pc:docMk/>
            <pc:sldMk cId="3829080093" sldId="3503"/>
            <ac:picMk id="4" creationId="{6BEB27A6-7CF6-2348-AE93-750F0B940283}"/>
          </ac:picMkLst>
        </pc:picChg>
      </pc:sldChg>
      <pc:sldChg chg="modSp mod">
        <pc:chgData name="May Brydges" userId="0d9d324e-d5bf-42e2-ac8c-2f0842bf1b18" providerId="ADAL" clId="{B8C7CC6A-EA80-423B-B476-C28B72366D94}" dt="2023-07-06T18:48:20.392" v="175" actId="1035"/>
        <pc:sldMkLst>
          <pc:docMk/>
          <pc:sldMk cId="1000672335" sldId="3504"/>
        </pc:sldMkLst>
        <pc:spChg chg="mod">
          <ac:chgData name="May Brydges" userId="0d9d324e-d5bf-42e2-ac8c-2f0842bf1b18" providerId="ADAL" clId="{B8C7CC6A-EA80-423B-B476-C28B72366D94}" dt="2023-07-06T18:48:20.392" v="175" actId="1035"/>
          <ac:spMkLst>
            <pc:docMk/>
            <pc:sldMk cId="1000672335" sldId="3504"/>
            <ac:spMk id="3" creationId="{B67A21B7-1FD6-2F43-A3CD-0DCE8B11AD48}"/>
          </ac:spMkLst>
        </pc:spChg>
        <pc:picChg chg="mod ord modCrop">
          <ac:chgData name="May Brydges" userId="0d9d324e-d5bf-42e2-ac8c-2f0842bf1b18" providerId="ADAL" clId="{B8C7CC6A-EA80-423B-B476-C28B72366D94}" dt="2023-07-06T18:48:10.754" v="173" actId="14100"/>
          <ac:picMkLst>
            <pc:docMk/>
            <pc:sldMk cId="1000672335" sldId="3504"/>
            <ac:picMk id="5" creationId="{4767ECC8-79AB-084C-AB00-584F2628AC6E}"/>
          </ac:picMkLst>
        </pc:picChg>
      </pc:sldChg>
      <pc:sldChg chg="modSp mod">
        <pc:chgData name="May Brydges" userId="0d9d324e-d5bf-42e2-ac8c-2f0842bf1b18" providerId="ADAL" clId="{B8C7CC6A-EA80-423B-B476-C28B72366D94}" dt="2023-07-06T18:46:35.613" v="154" actId="255"/>
        <pc:sldMkLst>
          <pc:docMk/>
          <pc:sldMk cId="3058318721" sldId="3506"/>
        </pc:sldMkLst>
        <pc:spChg chg="mod">
          <ac:chgData name="May Brydges" userId="0d9d324e-d5bf-42e2-ac8c-2f0842bf1b18" providerId="ADAL" clId="{B8C7CC6A-EA80-423B-B476-C28B72366D94}" dt="2023-07-06T18:46:35.613" v="154" actId="255"/>
          <ac:spMkLst>
            <pc:docMk/>
            <pc:sldMk cId="3058318721" sldId="3506"/>
            <ac:spMk id="3" creationId="{98EA3EBE-0585-9A42-A32E-B7B7C43C7B42}"/>
          </ac:spMkLst>
        </pc:spChg>
      </pc:sldChg>
      <pc:sldChg chg="delSp modSp mod">
        <pc:chgData name="May Brydges" userId="0d9d324e-d5bf-42e2-ac8c-2f0842bf1b18" providerId="ADAL" clId="{B8C7CC6A-EA80-423B-B476-C28B72366D94}" dt="2023-07-06T18:45:09.249" v="142" actId="478"/>
        <pc:sldMkLst>
          <pc:docMk/>
          <pc:sldMk cId="3309370682" sldId="3508"/>
        </pc:sldMkLst>
        <pc:picChg chg="mod">
          <ac:chgData name="May Brydges" userId="0d9d324e-d5bf-42e2-ac8c-2f0842bf1b18" providerId="ADAL" clId="{B8C7CC6A-EA80-423B-B476-C28B72366D94}" dt="2023-07-06T18:36:58.645" v="64" actId="1035"/>
          <ac:picMkLst>
            <pc:docMk/>
            <pc:sldMk cId="3309370682" sldId="3508"/>
            <ac:picMk id="3" creationId="{DABF7A68-0FDD-F84B-9B7E-EFBB7E61DF2C}"/>
          </ac:picMkLst>
        </pc:picChg>
        <pc:picChg chg="del">
          <ac:chgData name="May Brydges" userId="0d9d324e-d5bf-42e2-ac8c-2f0842bf1b18" providerId="ADAL" clId="{B8C7CC6A-EA80-423B-B476-C28B72366D94}" dt="2023-07-06T18:45:09.249" v="142" actId="478"/>
          <ac:picMkLst>
            <pc:docMk/>
            <pc:sldMk cId="3309370682" sldId="3508"/>
            <ac:picMk id="13" creationId="{89BD5C2D-DA44-5F46-BF0C-29ADF663E2CB}"/>
          </ac:picMkLst>
        </pc:picChg>
        <pc:picChg chg="mod">
          <ac:chgData name="May Brydges" userId="0d9d324e-d5bf-42e2-ac8c-2f0842bf1b18" providerId="ADAL" clId="{B8C7CC6A-EA80-423B-B476-C28B72366D94}" dt="2023-07-06T18:37:14.382" v="80" actId="1035"/>
          <ac:picMkLst>
            <pc:docMk/>
            <pc:sldMk cId="3309370682" sldId="3508"/>
            <ac:picMk id="21" creationId="{1C7B341D-D22E-6E44-A823-199E4B9E5C22}"/>
          </ac:picMkLst>
        </pc:picChg>
      </pc:sldChg>
      <pc:sldChg chg="modSp mod">
        <pc:chgData name="May Brydges" userId="0d9d324e-d5bf-42e2-ac8c-2f0842bf1b18" providerId="ADAL" clId="{B8C7CC6A-EA80-423B-B476-C28B72366D94}" dt="2023-07-06T18:45:30.207" v="144" actId="14100"/>
        <pc:sldMkLst>
          <pc:docMk/>
          <pc:sldMk cId="615679826" sldId="3510"/>
        </pc:sldMkLst>
        <pc:picChg chg="mod">
          <ac:chgData name="May Brydges" userId="0d9d324e-d5bf-42e2-ac8c-2f0842bf1b18" providerId="ADAL" clId="{B8C7CC6A-EA80-423B-B476-C28B72366D94}" dt="2023-07-06T18:45:30.207" v="144" actId="14100"/>
          <ac:picMkLst>
            <pc:docMk/>
            <pc:sldMk cId="615679826" sldId="3510"/>
            <ac:picMk id="9" creationId="{E6772E1C-0652-354B-9223-BAC4C7A60AB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1902405" cy="74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 Narrow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95272" y="1"/>
            <a:ext cx="1902405" cy="19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 Narrow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8451"/>
            <a:ext cx="5664730" cy="19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 Narrow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4729" y="9728451"/>
            <a:ext cx="1132946" cy="19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 Narrow" pitchFamily="34" charset="0"/>
              </a:defRPr>
            </a:lvl1pPr>
          </a:lstStyle>
          <a:p>
            <a:fld id="{57212336-7DE3-4B44-992A-6F8265702009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3078" name="Picture 6" descr="UofTDk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424" y="55150"/>
            <a:ext cx="1468109" cy="577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8183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87375" y="828675"/>
            <a:ext cx="5622925" cy="4217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512876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1902405" cy="74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 Narrow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909432" y="1"/>
            <a:ext cx="1902405" cy="19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 Narrow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" y="9725004"/>
            <a:ext cx="5663156" cy="19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>
              <a:spcBef>
                <a:spcPct val="0"/>
              </a:spcBef>
            </a:pPr>
            <a:endParaRPr lang="en-US" sz="1200" dirty="0">
              <a:latin typeface="Arial Narrow" pitchFamily="34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5664729" y="9728451"/>
            <a:ext cx="1132946" cy="19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spcBef>
                <a:spcPct val="0"/>
              </a:spcBef>
            </a:pPr>
            <a:fld id="{2CF0FB25-CDC6-4C1C-B78F-D0C13CECCDBE}" type="slidenum">
              <a:rPr lang="en-US" sz="1200">
                <a:latin typeface="Arial Narrow" pitchFamily="34" charset="0"/>
              </a:rPr>
              <a:pPr algn="r">
                <a:spcBef>
                  <a:spcPct val="0"/>
                </a:spcBef>
              </a:pPr>
              <a:t>‹#›</a:t>
            </a:fld>
            <a:endParaRPr lang="en-US" sz="1200" dirty="0">
              <a:latin typeface="Arial Narrow" pitchFamily="34" charset="0"/>
            </a:endParaRPr>
          </a:p>
        </p:txBody>
      </p:sp>
      <p:pic>
        <p:nvPicPr>
          <p:cNvPr id="5132" name="Picture 12" descr="UofTDk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2424" y="55150"/>
            <a:ext cx="1468109" cy="577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856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173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3460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5095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62388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274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7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indent="0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0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6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1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320675"/>
            <a:ext cx="8197602" cy="948085"/>
          </a:xfrm>
        </p:spPr>
        <p:txBody>
          <a:bodyPr/>
          <a:lstStyle>
            <a:lvl1pPr>
              <a:defRPr>
                <a:solidFill>
                  <a:srgbClr val="002A5C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5536" y="1700808"/>
            <a:ext cx="8280152" cy="3888432"/>
          </a:xfrm>
        </p:spPr>
        <p:txBody>
          <a:bodyPr/>
          <a:lstStyle>
            <a:lvl1pPr>
              <a:defRPr b="0" i="0">
                <a:solidFill>
                  <a:srgbClr val="1A2036"/>
                </a:solidFill>
                <a:latin typeface="Franklin Gothic Book" panose="020B0503020102020204" pitchFamily="34" charset="0"/>
                <a:cs typeface="Arial"/>
              </a:defRPr>
            </a:lvl1pPr>
            <a:lvl2pPr>
              <a:defRPr b="0" i="0">
                <a:solidFill>
                  <a:srgbClr val="1A2036"/>
                </a:solidFill>
                <a:latin typeface="Franklin Gothic Book" panose="020B0503020102020204" pitchFamily="34" charset="0"/>
                <a:cs typeface="Arial"/>
              </a:defRPr>
            </a:lvl2pPr>
            <a:lvl3pPr>
              <a:defRPr b="0" i="0">
                <a:solidFill>
                  <a:srgbClr val="1A2036"/>
                </a:solidFill>
                <a:latin typeface="Franklin Gothic Book" panose="020B0503020102020204" pitchFamily="34" charset="0"/>
                <a:cs typeface="Arial"/>
              </a:defRPr>
            </a:lvl3pPr>
            <a:lvl4pPr>
              <a:defRPr b="0" i="0">
                <a:solidFill>
                  <a:srgbClr val="1A2036"/>
                </a:solidFill>
                <a:latin typeface="Franklin Gothic Book" panose="020B0503020102020204" pitchFamily="34" charset="0"/>
                <a:cs typeface="Arial"/>
              </a:defRPr>
            </a:lvl4pPr>
            <a:lvl5pPr>
              <a:defRPr b="0" i="0">
                <a:solidFill>
                  <a:srgbClr val="1A2036"/>
                </a:solidFill>
                <a:latin typeface="Franklin Gothic Book" panose="020B0503020102020204" pitchFamily="34" charset="0"/>
                <a:cs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9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9144" y="-9144"/>
            <a:ext cx="9162288" cy="59710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9400" y="276225"/>
            <a:ext cx="8458200" cy="119697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1938" y="1820863"/>
            <a:ext cx="8475662" cy="99853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Prepared by </a:t>
            </a:r>
            <a:r>
              <a:rPr lang="en-US" noProof="1"/>
              <a:t>Firstname Lastname</a:t>
            </a:r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261938" y="1470025"/>
            <a:ext cx="4310062" cy="349250"/>
          </a:xfrm>
          <a:prstGeom prst="rect">
            <a:avLst/>
          </a:prstGeom>
        </p:spPr>
        <p:txBody>
          <a:bodyPr anchor="t"/>
          <a:lstStyle>
            <a:lvl1pPr>
              <a:lnSpc>
                <a:spcPct val="95000"/>
              </a:lnSpc>
              <a:spcBef>
                <a:spcPct val="25000"/>
              </a:spcBef>
              <a:defRPr sz="2400" spc="-3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Cyan">
    <p:bg>
      <p:bgPr>
        <a:solidFill>
          <a:srgbClr val="0312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text, picture,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9" y="320675"/>
            <a:ext cx="826961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677989"/>
            <a:ext cx="8272785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44" name="Picture 20" descr="UofTWhite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1462" y="6218735"/>
            <a:ext cx="1785938" cy="387491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B68212-5C77-4840-8BDB-0C31424239DB}"/>
              </a:ext>
            </a:extLst>
          </p:cNvPr>
          <p:cNvSpPr/>
          <p:nvPr userDrawn="1"/>
        </p:nvSpPr>
        <p:spPr bwMode="auto">
          <a:xfrm>
            <a:off x="0" y="5805264"/>
            <a:ext cx="9144000" cy="1052736"/>
          </a:xfrm>
          <a:prstGeom prst="rect">
            <a:avLst/>
          </a:prstGeom>
          <a:solidFill>
            <a:srgbClr val="002A5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CAA5476-8CF8-A547-8C5F-657A156D3E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38121"/>
            <a:ext cx="3240360" cy="6312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2" r:id="rId2"/>
    <p:sldLayoutId id="2147483654" r:id="rId3"/>
    <p:sldLayoutId id="214748366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 cap="none" spc="-30" baseline="0">
          <a:solidFill>
            <a:srgbClr val="002A5C"/>
          </a:solidFill>
          <a:latin typeface="Franklin Gothic Book" panose="020B0503020102020204" pitchFamily="34" charset="0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defRPr sz="2800" kern="1200" spc="-30" baseline="0">
          <a:solidFill>
            <a:srgbClr val="031237"/>
          </a:solidFill>
          <a:latin typeface="Franklin Gothic Book" panose="020B0503020102020204" pitchFamily="34" charset="0"/>
          <a:ea typeface="+mn-ea"/>
          <a:cs typeface="Arial"/>
        </a:defRPr>
      </a:lvl1pPr>
      <a:lvl2pPr marL="228600" indent="-2270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 spc="-20" baseline="0">
          <a:solidFill>
            <a:srgbClr val="031237"/>
          </a:solidFill>
          <a:latin typeface="Franklin Gothic Book" panose="020B0503020102020204" pitchFamily="34" charset="0"/>
          <a:cs typeface="Arial"/>
        </a:defRPr>
      </a:lvl2pPr>
      <a:lvl3pPr marL="407988" indent="-1778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 spc="-10" baseline="0">
          <a:solidFill>
            <a:srgbClr val="031237"/>
          </a:solidFill>
          <a:latin typeface="Franklin Gothic Book" panose="020B0503020102020204" pitchFamily="34" charset="0"/>
          <a:cs typeface="Arial"/>
        </a:defRPr>
      </a:lvl3pPr>
      <a:lvl4pPr marL="582613" indent="-173038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rgbClr val="031237"/>
          </a:solidFill>
          <a:latin typeface="Franklin Gothic Book" panose="020B0503020102020204" pitchFamily="34" charset="0"/>
          <a:cs typeface="Arial"/>
        </a:defRPr>
      </a:lvl4pPr>
      <a:lvl5pPr marL="735013" indent="-1508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rgbClr val="031237"/>
          </a:solidFill>
          <a:latin typeface="Franklin Gothic Book" panose="020B0503020102020204" pitchFamily="34" charset="0"/>
          <a:cs typeface="Arial"/>
        </a:defRPr>
      </a:lvl5pPr>
      <a:lvl6pPr marL="1192213" indent="-1508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6pPr>
      <a:lvl7pPr marL="1649413" indent="-1508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7pPr>
      <a:lvl8pPr marL="2106613" indent="-1508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8pPr>
      <a:lvl9pPr marL="2563813" indent="-1508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achonline.ca/tools-trends/designs-for-teaching-in-the-digital-age/its-all-about-design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punnett@sickkids.ca" TargetMode="External"/><Relationship Id="rId2" Type="http://schemas.openxmlformats.org/officeDocument/2006/relationships/hyperlink" Target="mailto:md.oae@utoronto.c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ngall.com/thank-you-png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meded.temertymedicine.utoronto.ca/assessing-entrustable-professional-activities-epa-clerkshi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pexels.com/photo/brown-wooden-outdoor-bench-during-day-time-210264/" TargetMode="Externa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now covered street&#10;&#10;Description automatically generated">
            <a:extLst>
              <a:ext uri="{FF2B5EF4-FFF2-40B4-BE49-F238E27FC236}">
                <a16:creationId xmlns:a16="http://schemas.microsoft.com/office/drawing/2014/main" id="{A06B382A-8F9B-8F43-8B3B-8BD6B87FC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11945"/>
            <a:ext cx="8280920" cy="1080120"/>
          </a:xfrm>
        </p:spPr>
        <p:txBody>
          <a:bodyPr/>
          <a:lstStyle/>
          <a:p>
            <a:r>
              <a:rPr lang="en-US" sz="3600" spc="0" dirty="0"/>
              <a:t>Workplace Based Assessment (WBA) in Clerkship </a:t>
            </a:r>
            <a:br>
              <a:rPr lang="en-US" sz="3600" spc="0" dirty="0"/>
            </a:br>
            <a:br>
              <a:rPr lang="en-US" sz="3600" spc="0" dirty="0"/>
            </a:br>
            <a:r>
              <a:rPr lang="en-US" sz="3600" spc="0" dirty="0"/>
              <a:t>Overview Slide Deck</a:t>
            </a:r>
            <a:br>
              <a:rPr lang="en-US" sz="3600" spc="0" dirty="0"/>
            </a:br>
            <a:br>
              <a:rPr lang="en-US" sz="3600" spc="0" dirty="0"/>
            </a:br>
            <a:br>
              <a:rPr lang="en-US" sz="2400" spc="0" dirty="0"/>
            </a:br>
            <a:endParaRPr lang="en-US" sz="2400" b="0" cap="none" spc="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3528" y="3760714"/>
            <a:ext cx="8136904" cy="1430585"/>
          </a:xfrm>
        </p:spPr>
        <p:txBody>
          <a:bodyPr/>
          <a:lstStyle/>
          <a:p>
            <a:r>
              <a:rPr lang="en-US" sz="1600" b="1" spc="0" dirty="0"/>
              <a:t>Fall, 2023</a:t>
            </a:r>
          </a:p>
          <a:p>
            <a:br>
              <a:rPr lang="en-CA" sz="1600" b="1" spc="0" dirty="0"/>
            </a:br>
            <a:endParaRPr lang="en-CA" sz="1600" b="1" spc="0" dirty="0"/>
          </a:p>
          <a:p>
            <a:r>
              <a:rPr lang="en-US" sz="1600" spc="0" dirty="0"/>
              <a:t>MD.OAE@UTORONTO.CA</a:t>
            </a:r>
            <a:br>
              <a:rPr lang="en-US" sz="1600" spc="0" dirty="0"/>
            </a:br>
            <a:r>
              <a:rPr lang="en-US" sz="1600" spc="0" dirty="0"/>
              <a:t>Temerty Faculty of Medicine, University of Toronto</a:t>
            </a:r>
            <a:endParaRPr lang="en-US" sz="1800" spc="0" dirty="0"/>
          </a:p>
          <a:p>
            <a:pPr lvl="0" eaLnBrk="0" hangingPunct="0">
              <a:lnSpc>
                <a:spcPct val="100000"/>
              </a:lnSpc>
              <a:spcBef>
                <a:spcPct val="50000"/>
              </a:spcBef>
              <a:buClrTx/>
            </a:pPr>
            <a:endParaRPr lang="en-US" sz="1800" spc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FBF5D-E619-AA43-BF0C-A2C04A9D13BF}"/>
              </a:ext>
            </a:extLst>
          </p:cNvPr>
          <p:cNvSpPr/>
          <p:nvPr/>
        </p:nvSpPr>
        <p:spPr bwMode="auto">
          <a:xfrm>
            <a:off x="-36512" y="5805264"/>
            <a:ext cx="9217024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B10C397-8269-7747-94F0-9924EBAA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07918"/>
            <a:ext cx="3384376" cy="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dirty="0">
                <a:ea typeface="Times New Roman" panose="02020603050405020304" pitchFamily="18" charset="0"/>
              </a:rPr>
              <a:t>Narrative Feedback </a:t>
            </a:r>
            <a:br>
              <a:rPr lang="en-CA" sz="2400" dirty="0"/>
            </a:br>
            <a:endParaRPr lang="en-CA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93658" y="1646802"/>
            <a:ext cx="5292588" cy="3078510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endParaRPr lang="en-US" sz="1200" b="1" dirty="0"/>
          </a:p>
          <a:p>
            <a:pPr lvl="1" indent="0">
              <a:lnSpc>
                <a:spcPct val="110000"/>
              </a:lnSpc>
              <a:buNone/>
            </a:pPr>
            <a:endParaRPr lang="en-US" sz="1200" b="1" dirty="0"/>
          </a:p>
          <a:p>
            <a:pPr lvl="1" indent="0">
              <a:lnSpc>
                <a:spcPct val="110000"/>
              </a:lnSpc>
              <a:buNone/>
            </a:pPr>
            <a:endParaRPr lang="en-US" sz="1200" dirty="0"/>
          </a:p>
          <a:p>
            <a:pPr lvl="1" indent="0">
              <a:lnSpc>
                <a:spcPct val="110000"/>
              </a:lnSpc>
              <a:buNone/>
            </a:pPr>
            <a:endParaRPr lang="en-US" sz="1050" dirty="0"/>
          </a:p>
          <a:p>
            <a:pPr lvl="1" indent="0">
              <a:lnSpc>
                <a:spcPct val="110000"/>
              </a:lnSpc>
              <a:buNone/>
            </a:pPr>
            <a:endParaRPr lang="en-US" sz="1050" dirty="0"/>
          </a:p>
          <a:p>
            <a:pPr marL="428625" lvl="1" indent="-257175">
              <a:lnSpc>
                <a:spcPct val="110000"/>
              </a:lnSpc>
              <a:buFont typeface="Arial"/>
              <a:buChar char="•"/>
            </a:pPr>
            <a:endParaRPr lang="en-US" sz="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C3E070-7481-CE42-BC95-C4357EB38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221" y="2288514"/>
            <a:ext cx="1385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 dirty="0">
              <a:latin typeface="Arial" panose="020B0604020202020204" pitchFamily="34" charset="0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0FF4CCE3-B40F-874F-913E-BA0D4A7FC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745497"/>
            <a:ext cx="48006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8A8E7E3-523C-F24C-8F70-909C3BE2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486404"/>
            <a:ext cx="47910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7B341D-D22E-6E44-A823-199E4B9E5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149080"/>
            <a:ext cx="6968788" cy="639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F7A68-0FDD-F84B-9B7E-EFBB7E61D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52" y="1412776"/>
            <a:ext cx="8237296" cy="27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17B2-2D7B-B04F-BDB7-0E749B52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Exemplars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028CC-EB34-4E4A-B9DD-45BDD710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" y="1826120"/>
            <a:ext cx="9144000" cy="1195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72E1C-0652-354B-9223-BAC4C7A6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" y="3930514"/>
            <a:ext cx="9144000" cy="106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DEC45-955C-CC4E-BA9A-0F74FD9457BB}"/>
              </a:ext>
            </a:extLst>
          </p:cNvPr>
          <p:cNvSpPr txBox="1"/>
          <p:nvPr/>
        </p:nvSpPr>
        <p:spPr>
          <a:xfrm>
            <a:off x="134911" y="1502955"/>
            <a:ext cx="13708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STRENGTHS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E0D63-8BBB-2E4D-AAF5-79CDEE0CF48F}"/>
              </a:ext>
            </a:extLst>
          </p:cNvPr>
          <p:cNvSpPr txBox="1"/>
          <p:nvPr/>
        </p:nvSpPr>
        <p:spPr>
          <a:xfrm>
            <a:off x="134911" y="3579114"/>
            <a:ext cx="34419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ACTION PLAN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6156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17B2-2D7B-B04F-BDB7-0E749B52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Assessor’s Role- Feedback and Coaching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E158D-08BE-CC42-82F6-0A5640ED4D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2987" y="1297522"/>
            <a:ext cx="8280152" cy="3888432"/>
          </a:xfrm>
        </p:spPr>
        <p:txBody>
          <a:bodyPr/>
          <a:lstStyle/>
          <a:p>
            <a:pPr lvl="1"/>
            <a:r>
              <a:rPr lang="en-US" sz="2800" dirty="0"/>
              <a:t>Encourage students to take advantage of all learning opportunities</a:t>
            </a:r>
          </a:p>
          <a:p>
            <a:pPr lvl="1"/>
            <a:r>
              <a:rPr lang="en-US" sz="2800" dirty="0"/>
              <a:t>You already provide coaching as a regular part of your interactions with students </a:t>
            </a:r>
          </a:p>
          <a:p>
            <a:pPr lvl="1"/>
            <a:r>
              <a:rPr lang="en-US" sz="2800" dirty="0"/>
              <a:t>The EPA tool is a means of documenting the coaching conversation</a:t>
            </a:r>
          </a:p>
          <a:p>
            <a:pPr lvl="1"/>
            <a:r>
              <a:rPr lang="en-US" sz="2800" dirty="0"/>
              <a:t>EPAs are assessments FOR learning, not OF learning (growth mindset)</a:t>
            </a:r>
          </a:p>
        </p:txBody>
      </p:sp>
    </p:spTree>
    <p:extLst>
      <p:ext uri="{BB962C8B-B14F-4D97-AF65-F5344CB8AC3E}">
        <p14:creationId xmlns:p14="http://schemas.microsoft.com/office/powerpoint/2010/main" val="1063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2B53F5-8FD8-DB43-A089-A6C7B43F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Requirements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6876A-C553-2840-9E8E-21EF52AB9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116" y="1196752"/>
            <a:ext cx="8197602" cy="3240360"/>
          </a:xfrm>
        </p:spPr>
        <p:txBody>
          <a:bodyPr/>
          <a:lstStyle/>
          <a:p>
            <a:pPr marL="541575" indent="-457200">
              <a:buFont typeface="Arial" panose="020B0604020202020204" pitchFamily="34" charset="0"/>
              <a:buChar char="•"/>
            </a:pPr>
            <a:r>
              <a:rPr lang="en-US" dirty="0"/>
              <a:t>EPA completion is a </a:t>
            </a:r>
            <a:r>
              <a:rPr lang="en-US" b="1" dirty="0"/>
              <a:t>credit/no credit </a:t>
            </a:r>
            <a:r>
              <a:rPr lang="en-US" dirty="0"/>
              <a:t>requirement for students</a:t>
            </a:r>
          </a:p>
          <a:p>
            <a:pPr marL="541575" indent="-457200">
              <a:buFont typeface="Arial" panose="020B0604020202020204" pitchFamily="34" charset="0"/>
              <a:buChar char="•"/>
            </a:pPr>
            <a:r>
              <a:rPr lang="en-US" dirty="0"/>
              <a:t>Students are required to complete the equivalent of </a:t>
            </a:r>
            <a:r>
              <a:rPr lang="en-US" b="1" dirty="0"/>
              <a:t>1 EPA per week (minimum)</a:t>
            </a:r>
            <a:r>
              <a:rPr lang="en-US" dirty="0"/>
              <a:t> during their core rotations</a:t>
            </a:r>
          </a:p>
          <a:p>
            <a:pPr marL="541575" indent="-457200">
              <a:buFont typeface="Arial" panose="020B0604020202020204" pitchFamily="34" charset="0"/>
              <a:buChar char="•"/>
            </a:pPr>
            <a:r>
              <a:rPr lang="en-US" dirty="0"/>
              <a:t>Residents/fellows may complete up to </a:t>
            </a:r>
            <a:r>
              <a:rPr lang="en-US" b="1" dirty="0"/>
              <a:t>50%</a:t>
            </a:r>
            <a:r>
              <a:rPr lang="en-US" dirty="0"/>
              <a:t> of EPAs for students</a:t>
            </a:r>
          </a:p>
          <a:p>
            <a:pPr marL="257175" indent="-172800"/>
            <a:endParaRPr lang="en-US" dirty="0"/>
          </a:p>
          <a:p>
            <a:pPr marL="257175" indent="-172800"/>
            <a:r>
              <a:rPr lang="en-US" sz="2400" dirty="0"/>
              <a:t>We continue to learn about the EPA process in UME</a:t>
            </a:r>
          </a:p>
          <a:p>
            <a:pPr marL="257175" indent="-172800"/>
            <a:r>
              <a:rPr lang="en-US" sz="2400" dirty="0"/>
              <a:t>Please give us your feedback- we will ask!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6C2AD-FA40-C341-BCC6-CE4C912D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92280" y="3933056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183F-BD26-7A4A-A148-4E593FB5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EPAs are not completed?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A3EBE-0585-9A42-A32E-B7B7C43C7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7" y="1268760"/>
            <a:ext cx="8280152" cy="41764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Credit/no credit required course component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Reminders will be sent by Elentra and Course Administrators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Students not meeting the required number of EPAs on course will</a:t>
            </a:r>
          </a:p>
          <a:p>
            <a:pPr lvl="3"/>
            <a:r>
              <a:rPr lang="en-US" sz="2400" dirty="0"/>
              <a:t>Meet with the Course Director</a:t>
            </a:r>
          </a:p>
          <a:p>
            <a:pPr lvl="3"/>
            <a:r>
              <a:rPr lang="en-US" sz="2400" dirty="0"/>
              <a:t>Meet with the EPA Implementation Lead</a:t>
            </a:r>
          </a:p>
          <a:p>
            <a:pPr lvl="3"/>
            <a:r>
              <a:rPr lang="en-US" sz="2400" dirty="0"/>
              <a:t>May be addressed in professionalism assessment</a:t>
            </a:r>
          </a:p>
          <a:p>
            <a:pPr lvl="3"/>
            <a:r>
              <a:rPr lang="en-US" sz="2400" dirty="0"/>
              <a:t>Will be required to return to course for completion</a:t>
            </a:r>
          </a:p>
        </p:txBody>
      </p:sp>
    </p:spTree>
    <p:extLst>
      <p:ext uri="{BB962C8B-B14F-4D97-AF65-F5344CB8AC3E}">
        <p14:creationId xmlns:p14="http://schemas.microsoft.com/office/powerpoint/2010/main" val="30583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7ECC8-79AB-084C-AB00-584F2628A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42" b="14015"/>
          <a:stretch/>
        </p:blipFill>
        <p:spPr>
          <a:xfrm>
            <a:off x="3347864" y="4365103"/>
            <a:ext cx="2448272" cy="1444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9CC003-0946-8643-BCA4-43883578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the data be used?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A21B7-1FD6-2F43-A3CD-0DCE8B11AD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191" y="1052736"/>
            <a:ext cx="8412271" cy="38884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The most important component is the coaching conversation around the EPA immediately after the observation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The data will be tracked by administrators for completion and noted ‘strengths’ on narrative feedback may be used to inform the final clinical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The data will be included in the Learner Chart for reflection at Progress Meetings with Scholars</a:t>
            </a:r>
          </a:p>
        </p:txBody>
      </p:sp>
    </p:spTree>
    <p:extLst>
      <p:ext uri="{BB962C8B-B14F-4D97-AF65-F5344CB8AC3E}">
        <p14:creationId xmlns:p14="http://schemas.microsoft.com/office/powerpoint/2010/main" val="10006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802C66-675E-0A4A-9629-02F8E36E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11" y="548680"/>
            <a:ext cx="8280152" cy="948085"/>
          </a:xfrm>
        </p:spPr>
        <p:txBody>
          <a:bodyPr/>
          <a:lstStyle/>
          <a:p>
            <a:r>
              <a:rPr lang="en-US" sz="4400" dirty="0"/>
              <a:t>Questions?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1388A2-0478-624D-9AF2-7A19D5B18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9311" y="2091732"/>
            <a:ext cx="8280152" cy="3137468"/>
          </a:xfrm>
        </p:spPr>
        <p:txBody>
          <a:bodyPr/>
          <a:lstStyle/>
          <a:p>
            <a:endParaRPr lang="en-US" sz="2400" dirty="0"/>
          </a:p>
          <a:p>
            <a:pPr algn="ctr"/>
            <a:r>
              <a:rPr lang="en-US" sz="2400" dirty="0">
                <a:hlinkClick r:id="rId2"/>
              </a:rPr>
              <a:t>md.oae@utoronto.ca</a:t>
            </a:r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dirty="0">
                <a:hlinkClick r:id="rId3"/>
              </a:rPr>
              <a:t>angela.punnett@sickkids.ca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hlinkClick r:id="rId4"/>
              </a:rPr>
              <a:t>https://meded.temertymedicine.utoronto.ca/assessing-entrustable-professional-activities-epa-clerkship</a:t>
            </a:r>
            <a:endParaRPr lang="en-US" sz="240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7C1D105-2943-024A-AA18-22D9156B1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85940" y="116632"/>
            <a:ext cx="3762096" cy="1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0" dirty="0">
                <a:solidFill>
                  <a:srgbClr val="002A5C"/>
                </a:solidFill>
              </a:rPr>
              <a:t>Workplace Based Assessments in UME</a:t>
            </a:r>
            <a:endParaRPr lang="en-CA" spc="0" dirty="0">
              <a:solidFill>
                <a:srgbClr val="002A5C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5536" y="764704"/>
            <a:ext cx="8178561" cy="4608512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AFMC has determined </a:t>
            </a:r>
            <a:r>
              <a:rPr lang="en-US" sz="2400" b="1" dirty="0"/>
              <a:t>12 </a:t>
            </a:r>
            <a:r>
              <a:rPr lang="en-US" sz="2400" b="1" dirty="0" err="1"/>
              <a:t>Entrustable</a:t>
            </a:r>
            <a:r>
              <a:rPr lang="en-US" sz="2400" b="1" dirty="0"/>
              <a:t> Professional Activities (EPAs) </a:t>
            </a:r>
            <a:r>
              <a:rPr lang="en-US" sz="2400" dirty="0"/>
              <a:t>or clinical skills expected of a </a:t>
            </a:r>
            <a:r>
              <a:rPr lang="en-US" sz="2400" b="1" dirty="0"/>
              <a:t>graduating medical student </a:t>
            </a:r>
            <a:r>
              <a:rPr lang="en-US" sz="2400" dirty="0"/>
              <a:t>in the workplace, independent of specialty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EPAs comprise one component of </a:t>
            </a:r>
            <a:r>
              <a:rPr lang="en-US" sz="2400" b="1" dirty="0"/>
              <a:t>workplace based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Our commitment: </a:t>
            </a:r>
            <a:r>
              <a:rPr lang="en-US" sz="2400" dirty="0"/>
              <a:t>to provide frequent coaching in these 12 areas, and to promote reflection on progress over clerkship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EPAs are </a:t>
            </a:r>
            <a:r>
              <a:rPr lang="en-US" sz="2400" b="1" dirty="0"/>
              <a:t>credit/no credit </a:t>
            </a:r>
            <a:r>
              <a:rPr lang="en-US" sz="2400" dirty="0"/>
              <a:t>and are NOT otherwise used to determine student progress in the program or to determine eligibility for graduation</a:t>
            </a:r>
          </a:p>
        </p:txBody>
      </p:sp>
    </p:spTree>
    <p:extLst>
      <p:ext uri="{BB962C8B-B14F-4D97-AF65-F5344CB8AC3E}">
        <p14:creationId xmlns:p14="http://schemas.microsoft.com/office/powerpoint/2010/main" val="5337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able&#10;&#10;Description automatically generated">
            <a:extLst>
              <a:ext uri="{FF2B5EF4-FFF2-40B4-BE49-F238E27FC236}">
                <a16:creationId xmlns:a16="http://schemas.microsoft.com/office/drawing/2014/main" id="{1308CF37-B8F4-2542-A58E-DBD957F243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0"/>
            <a:ext cx="7416824" cy="68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774EB1-A2AF-974D-8E98-0B5C25DF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Observable </a:t>
            </a:r>
            <a:r>
              <a:rPr lang="en-US" dirty="0" err="1"/>
              <a:t>Behaviours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C05654-047C-CC4B-944C-73A1C7215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6" y="1412776"/>
            <a:ext cx="8280152" cy="388843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Assessors will be presented with “Key Observable Behaviors” for each EPA to use as a reference to guide assessment</a:t>
            </a:r>
          </a:p>
          <a:p>
            <a:endParaRPr lang="en-US" dirty="0"/>
          </a:p>
          <a:p>
            <a:pPr marL="6858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No milestones for UME…</a:t>
            </a:r>
          </a:p>
          <a:p>
            <a:pPr marL="6858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No phases of training…</a:t>
            </a:r>
          </a:p>
          <a:p>
            <a:pPr marL="6858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No progress decisions…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92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774EB1-A2AF-974D-8E98-0B5C25DF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EPA 1: Obtain a history and physical examination adapted to the patient’s clinical situation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70B19BE-172F-274B-9FDE-B0B924E6B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363362"/>
              </p:ext>
            </p:extLst>
          </p:nvPr>
        </p:nvGraphicFramePr>
        <p:xfrm>
          <a:off x="395537" y="1484784"/>
          <a:ext cx="8272463" cy="4032450"/>
        </p:xfrm>
        <a:graphic>
          <a:graphicData uri="http://schemas.openxmlformats.org/drawingml/2006/table">
            <a:tbl>
              <a:tblPr/>
              <a:tblGrid>
                <a:gridCol w="8272463">
                  <a:extLst>
                    <a:ext uri="{9D8B030D-6E8A-4147-A177-3AD203B41FA5}">
                      <a16:colId xmlns:a16="http://schemas.microsoft.com/office/drawing/2014/main" val="2313278777"/>
                    </a:ext>
                  </a:extLst>
                </a:gridCol>
              </a:tblGrid>
              <a:tr h="787520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Conduct a patient-centred interview, gathering all relevant biomedical and psychosocial information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391477"/>
                  </a:ext>
                </a:extLst>
              </a:tr>
              <a:tr h="787520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Communicate using a patient-centred approach that facilitates patient trust and autonomy and is characterized by respect and compassion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600730"/>
                  </a:ext>
                </a:extLst>
              </a:tr>
              <a:tr h="441185">
                <a:tc>
                  <a:txBody>
                    <a:bodyPr/>
                    <a:lstStyle/>
                    <a:p>
                      <a:r>
                        <a:rPr lang="en-CA" sz="200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Use clear and concise language; avoid or adequately explain medical jargon</a:t>
                      </a:r>
                      <a:endParaRPr lang="en-CA" sz="200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583466"/>
                  </a:ext>
                </a:extLst>
              </a:tr>
              <a:tr h="787520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Seek and synthesize relevant information from other sources, including the patient's family, with the patient's consent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305717"/>
                  </a:ext>
                </a:extLst>
              </a:tr>
              <a:tr h="787520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Optimize the physical environment for patient comfort, dignity, privacy, engagement, and safety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052326"/>
                  </a:ext>
                </a:extLst>
              </a:tr>
              <a:tr h="441185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Performs and demonstrates physical exam skills tailored to the clinical case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301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6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774EB1-A2AF-974D-8E98-0B5C25DF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EPA 8: Recognize a patient requiring urgent or emergent care, provide initial management and seek help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93FF12-B496-1E45-90F5-DAA555574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867301"/>
              </p:ext>
            </p:extLst>
          </p:nvPr>
        </p:nvGraphicFramePr>
        <p:xfrm>
          <a:off x="323850" y="1268760"/>
          <a:ext cx="8272463" cy="4248474"/>
        </p:xfrm>
        <a:graphic>
          <a:graphicData uri="http://schemas.openxmlformats.org/drawingml/2006/table">
            <a:tbl>
              <a:tblPr/>
              <a:tblGrid>
                <a:gridCol w="8272463">
                  <a:extLst>
                    <a:ext uri="{9D8B030D-6E8A-4147-A177-3AD203B41FA5}">
                      <a16:colId xmlns:a16="http://schemas.microsoft.com/office/drawing/2014/main" val="3097422026"/>
                    </a:ext>
                  </a:extLst>
                </a:gridCol>
              </a:tblGrid>
              <a:tr h="829708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Utilizes early warning signs, or rapid response team criteria, to recognize patients at risk of deterioration and mobilizes appropriate resources urgently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970785"/>
                  </a:ext>
                </a:extLst>
              </a:tr>
              <a:tr h="829708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Asks for help when uncertain or requiring assistance; involves team members needed for immediate response and continued follow-up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758974"/>
                  </a:ext>
                </a:extLst>
              </a:tr>
              <a:tr h="829708">
                <a:tc>
                  <a:txBody>
                    <a:bodyPr/>
                    <a:lstStyle/>
                    <a:p>
                      <a:r>
                        <a:rPr lang="en-CA" sz="200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Initiates and participates in a code response; performs basic life support when required including CPR during cardiac arrest</a:t>
                      </a:r>
                      <a:endParaRPr lang="en-CA" sz="200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435013"/>
                  </a:ext>
                </a:extLst>
              </a:tr>
              <a:tr h="464821">
                <a:tc>
                  <a:txBody>
                    <a:bodyPr/>
                    <a:lstStyle/>
                    <a:p>
                      <a:r>
                        <a:rPr lang="en-CA" sz="200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Rapidly assesses and initiates management to stabilize the patient</a:t>
                      </a:r>
                      <a:endParaRPr lang="en-CA" sz="200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978451"/>
                  </a:ext>
                </a:extLst>
              </a:tr>
              <a:tr h="464821">
                <a:tc>
                  <a:txBody>
                    <a:bodyPr/>
                    <a:lstStyle/>
                    <a:p>
                      <a:r>
                        <a:rPr lang="en-CA" sz="200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Clarifies patient's goals of care upon recognition of deterioration</a:t>
                      </a:r>
                      <a:endParaRPr lang="en-CA" sz="200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694095"/>
                  </a:ext>
                </a:extLst>
              </a:tr>
              <a:tr h="829708"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Updates family members/caregiver/advocate to explain patient's status and escalation-of-care plans</a:t>
                      </a:r>
                      <a:endParaRPr lang="en-CA" sz="20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33390" marR="33390" marT="33390" marB="3339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647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7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508B-3674-E248-8CB0-DDF9730B1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42645-F6C2-B94C-8DFD-982841FB06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280152" cy="453650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Communication is key, example:</a:t>
            </a:r>
          </a:p>
          <a:p>
            <a:pPr lvl="3"/>
            <a:r>
              <a:rPr lang="en-US" sz="2200" b="1" i="1" dirty="0"/>
              <a:t>Assessor</a:t>
            </a:r>
            <a:r>
              <a:rPr lang="en-US" sz="2200" dirty="0"/>
              <a:t>: What are your learning goals for today? What would like me to observe?</a:t>
            </a:r>
          </a:p>
          <a:p>
            <a:pPr lvl="3"/>
            <a:r>
              <a:rPr lang="en-US" sz="2200" b="1" i="1" dirty="0"/>
              <a:t>Student</a:t>
            </a:r>
            <a:r>
              <a:rPr lang="en-US" sz="2200" dirty="0"/>
              <a:t>: I have been working on prioritizing my differential diagnoses. I am hoping to have your feedback during clinic and to complete an EPA (EPA2).”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Coaching conversation after the observation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Documentation of the conversation using EPA tool in </a:t>
            </a:r>
            <a:r>
              <a:rPr lang="en-US" dirty="0" err="1"/>
              <a:t>Elentra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Students have been asked to complete the contextual information on </a:t>
            </a:r>
            <a:r>
              <a:rPr lang="en-US" dirty="0" err="1"/>
              <a:t>Elentra</a:t>
            </a:r>
            <a:r>
              <a:rPr lang="en-US" dirty="0"/>
              <a:t> for faculty or resident/fellow assessors and either hand over their device (preferred) or have </a:t>
            </a:r>
            <a:r>
              <a:rPr lang="en-US" dirty="0" err="1"/>
              <a:t>Elentra</a:t>
            </a:r>
            <a:r>
              <a:rPr lang="en-US" dirty="0"/>
              <a:t> email the assessor with a link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4B10-E24C-624D-9CF9-9351CAA3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Nuts and Bolts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46D34-3A33-3443-83F7-0DDA642AD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6" y="1268760"/>
            <a:ext cx="8280152" cy="432048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Clerks ’start’ the EPA in </a:t>
            </a:r>
            <a:r>
              <a:rPr lang="en-US" dirty="0" err="1"/>
              <a:t>Elentra</a:t>
            </a:r>
            <a:r>
              <a:rPr lang="en-US" dirty="0"/>
              <a:t> and complete the contextual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They will hand over their device real time for completion or have </a:t>
            </a:r>
            <a:r>
              <a:rPr lang="en-US" dirty="0" err="1"/>
              <a:t>Elentra</a:t>
            </a:r>
            <a:r>
              <a:rPr lang="en-US" dirty="0"/>
              <a:t> send an email for completion at a later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Make sure you toggle your role to MD Program in </a:t>
            </a:r>
            <a:r>
              <a:rPr lang="en-US" dirty="0" err="1"/>
              <a:t>Elentra</a:t>
            </a:r>
            <a:r>
              <a:rPr lang="en-US" dirty="0"/>
              <a:t> if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i="1" dirty="0"/>
              <a:t>Demo</a:t>
            </a:r>
            <a:r>
              <a:rPr lang="en-US" dirty="0"/>
              <a:t>: the following slides show the tool in </a:t>
            </a:r>
            <a:r>
              <a:rPr lang="en-US" dirty="0" err="1"/>
              <a:t>Elentra</a:t>
            </a:r>
            <a:r>
              <a:rPr lang="en-US" dirty="0"/>
              <a:t>- the one click and the narrative boxes are the entirety of the tool (plus the contextual info that precedes it)</a:t>
            </a:r>
          </a:p>
        </p:txBody>
      </p:sp>
    </p:spTree>
    <p:extLst>
      <p:ext uri="{BB962C8B-B14F-4D97-AF65-F5344CB8AC3E}">
        <p14:creationId xmlns:p14="http://schemas.microsoft.com/office/powerpoint/2010/main" val="38290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Times New Roman" panose="02020603050405020304" pitchFamily="18" charset="0"/>
              </a:rPr>
              <a:t>EPA Assessment Scale</a:t>
            </a:r>
            <a:r>
              <a:rPr lang="en-CA" dirty="0"/>
              <a:t> </a:t>
            </a:r>
            <a:br>
              <a:rPr lang="en-CA" sz="2400" dirty="0"/>
            </a:br>
            <a:endParaRPr lang="en-CA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93658" y="1646802"/>
            <a:ext cx="5292588" cy="3078510"/>
          </a:xfrm>
        </p:spPr>
        <p:txBody>
          <a:bodyPr>
            <a:noAutofit/>
          </a:bodyPr>
          <a:lstStyle/>
          <a:p>
            <a:pPr lvl="1" indent="0">
              <a:lnSpc>
                <a:spcPct val="110000"/>
              </a:lnSpc>
              <a:buNone/>
            </a:pPr>
            <a:endParaRPr lang="en-US" sz="1200" b="1" dirty="0"/>
          </a:p>
          <a:p>
            <a:pPr lvl="1" indent="0">
              <a:lnSpc>
                <a:spcPct val="110000"/>
              </a:lnSpc>
              <a:buNone/>
            </a:pPr>
            <a:endParaRPr lang="en-US" sz="1200" dirty="0"/>
          </a:p>
          <a:p>
            <a:pPr lvl="1" indent="0">
              <a:lnSpc>
                <a:spcPct val="110000"/>
              </a:lnSpc>
              <a:buNone/>
            </a:pPr>
            <a:endParaRPr lang="en-US" sz="1050" dirty="0"/>
          </a:p>
          <a:p>
            <a:pPr lvl="1" indent="0">
              <a:lnSpc>
                <a:spcPct val="110000"/>
              </a:lnSpc>
              <a:buNone/>
            </a:pPr>
            <a:endParaRPr lang="en-US" sz="1050" dirty="0"/>
          </a:p>
          <a:p>
            <a:pPr marL="428625" lvl="1" indent="-257175">
              <a:lnSpc>
                <a:spcPct val="110000"/>
              </a:lnSpc>
              <a:buFont typeface="Arial"/>
              <a:buChar char="•"/>
            </a:pPr>
            <a:endParaRPr lang="en-US" sz="900" dirty="0"/>
          </a:p>
        </p:txBody>
      </p:sp>
      <p:pic>
        <p:nvPicPr>
          <p:cNvPr id="4" name="Picture 10" descr="Text&#10;&#10;Description automatically generated">
            <a:extLst>
              <a:ext uri="{FF2B5EF4-FFF2-40B4-BE49-F238E27FC236}">
                <a16:creationId xmlns:a16="http://schemas.microsoft.com/office/drawing/2014/main" id="{93DE8AE7-B392-F649-A1E6-03E1F6282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8882" r="49874" b="3210"/>
          <a:stretch/>
        </p:blipFill>
        <p:spPr bwMode="auto">
          <a:xfrm>
            <a:off x="198951" y="1889744"/>
            <a:ext cx="4860515" cy="307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BECC1-248F-1E4C-BE13-9553DEAE5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17660" y="762155"/>
            <a:ext cx="3252934" cy="216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F9D0FA-92F8-EC44-84B0-E3114028D432}"/>
              </a:ext>
            </a:extLst>
          </p:cNvPr>
          <p:cNvSpPr txBox="1"/>
          <p:nvPr/>
        </p:nvSpPr>
        <p:spPr>
          <a:xfrm>
            <a:off x="5148064" y="3055578"/>
            <a:ext cx="37921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</a:rPr>
              <a:t>Benchmarking- ‘</a:t>
            </a:r>
            <a:r>
              <a:rPr lang="en-US" sz="22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at the level of a graduating medical student</a:t>
            </a: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</a:rPr>
              <a:t>’</a:t>
            </a:r>
          </a:p>
          <a:p>
            <a:pPr algn="ctr"/>
            <a:endParaRPr lang="en-US" sz="2200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</a:rPr>
              <a:t>The entire scale will be used as students move through clerkship.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A894C-4022-5CF6-CD5A-4BC98C7594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500"/>
          <a:stretch/>
        </p:blipFill>
        <p:spPr>
          <a:xfrm>
            <a:off x="0" y="1230448"/>
            <a:ext cx="2896725" cy="59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stle Proposal A3">
  <a:themeElements>
    <a:clrScheme name="Boundless Slide White">
      <a:dk1>
        <a:srgbClr val="89959F"/>
      </a:dk1>
      <a:lt1>
        <a:srgbClr val="FFFFFF"/>
      </a:lt1>
      <a:dk2>
        <a:srgbClr val="1F497D"/>
      </a:dk2>
      <a:lt2>
        <a:srgbClr val="001A49"/>
      </a:lt2>
      <a:accent1>
        <a:srgbClr val="007EA3"/>
      </a:accent1>
      <a:accent2>
        <a:srgbClr val="0D9DBF"/>
      </a:accent2>
      <a:accent3>
        <a:srgbClr val="FFFFFF"/>
      </a:accent3>
      <a:accent4>
        <a:srgbClr val="747E87"/>
      </a:accent4>
      <a:accent5>
        <a:srgbClr val="AAC0CE"/>
      </a:accent5>
      <a:accent6>
        <a:srgbClr val="0B8EAD"/>
      </a:accent6>
      <a:hlink>
        <a:srgbClr val="0191B4"/>
      </a:hlink>
      <a:folHlink>
        <a:srgbClr val="0EAED4"/>
      </a:folHlink>
    </a:clrScheme>
    <a:fontScheme name="Boundless_UofT">
      <a:majorFont>
        <a:latin typeface="Trade Gothic LT Std Bold"/>
        <a:ea typeface=""/>
        <a:cs typeface=""/>
      </a:majorFont>
      <a:minorFont>
        <a:latin typeface="Trade Gothic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tx2">
                <a:lumMod val="20000"/>
                <a:lumOff val="80000"/>
              </a:schemeClr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89959F"/>
        </a:dk1>
        <a:lt1>
          <a:srgbClr val="FFFFFF"/>
        </a:lt1>
        <a:dk2>
          <a:srgbClr val="1F497D"/>
        </a:dk2>
        <a:lt2>
          <a:srgbClr val="001A49"/>
        </a:lt2>
        <a:accent1>
          <a:srgbClr val="007EA3"/>
        </a:accent1>
        <a:accent2>
          <a:srgbClr val="0D9DBF"/>
        </a:accent2>
        <a:accent3>
          <a:srgbClr val="FFFFFF"/>
        </a:accent3>
        <a:accent4>
          <a:srgbClr val="747E87"/>
        </a:accent4>
        <a:accent5>
          <a:srgbClr val="AAC0CE"/>
        </a:accent5>
        <a:accent6>
          <a:srgbClr val="0B8EAD"/>
        </a:accent6>
        <a:hlink>
          <a:srgbClr val="0191B4"/>
        </a:hlink>
        <a:folHlink>
          <a:srgbClr val="0EAE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7EA3"/>
        </a:dk1>
        <a:lt1>
          <a:srgbClr val="FFFFFF"/>
        </a:lt1>
        <a:dk2>
          <a:srgbClr val="1F497D"/>
        </a:dk2>
        <a:lt2>
          <a:srgbClr val="898C96"/>
        </a:lt2>
        <a:accent1>
          <a:srgbClr val="007EA3"/>
        </a:accent1>
        <a:accent2>
          <a:srgbClr val="0D9DBF"/>
        </a:accent2>
        <a:accent3>
          <a:srgbClr val="FFFFFF"/>
        </a:accent3>
        <a:accent4>
          <a:srgbClr val="006B8B"/>
        </a:accent4>
        <a:accent5>
          <a:srgbClr val="AAC0CE"/>
        </a:accent5>
        <a:accent6>
          <a:srgbClr val="0B8EAD"/>
        </a:accent6>
        <a:hlink>
          <a:srgbClr val="0191B4"/>
        </a:hlink>
        <a:folHlink>
          <a:srgbClr val="0EAE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ADADA5"/>
      </a:lt2>
      <a:accent1>
        <a:srgbClr val="12636B"/>
      </a:accent1>
      <a:accent2>
        <a:srgbClr val="FF9C08"/>
      </a:accent2>
      <a:accent3>
        <a:srgbClr val="FFFFFF"/>
      </a:accent3>
      <a:accent4>
        <a:srgbClr val="000000"/>
      </a:accent4>
      <a:accent5>
        <a:srgbClr val="AAB7BA"/>
      </a:accent5>
      <a:accent6>
        <a:srgbClr val="E78D06"/>
      </a:accent6>
      <a:hlink>
        <a:srgbClr val="3A73C5"/>
      </a:hlink>
      <a:folHlink>
        <a:srgbClr val="ADAD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Nestle Proposal A3</Template>
  <TotalTime>7760</TotalTime>
  <Words>864</Words>
  <Application>Microsoft Office PowerPoint</Application>
  <PresentationFormat>On-screen Show (4:3)</PresentationFormat>
  <Paragraphs>89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Franklin Gothic Book</vt:lpstr>
      <vt:lpstr>Trade Gothic LT Std</vt:lpstr>
      <vt:lpstr>Nestle Proposal A3</vt:lpstr>
      <vt:lpstr>Workplace Based Assessment (WBA) in Clerkship   Overview Slide Deck   </vt:lpstr>
      <vt:lpstr>Workplace Based Assessments in UME</vt:lpstr>
      <vt:lpstr>PowerPoint Presentation</vt:lpstr>
      <vt:lpstr>Key Observable Behaviours</vt:lpstr>
      <vt:lpstr>EPA 1: Obtain a history and physical examination adapted to the patient’s clinical situation</vt:lpstr>
      <vt:lpstr>EPA 8: Recognize a patient requiring urgent or emergent care, provide initial management and seek help</vt:lpstr>
      <vt:lpstr>How Will it Work?</vt:lpstr>
      <vt:lpstr>Nuts and Bolts</vt:lpstr>
      <vt:lpstr>EPA Assessment Scale  </vt:lpstr>
      <vt:lpstr>Narrative Feedback  </vt:lpstr>
      <vt:lpstr>Exemplars</vt:lpstr>
      <vt:lpstr>Assessor’s Role- Feedback and Coaching</vt:lpstr>
      <vt:lpstr>Student Requirements</vt:lpstr>
      <vt:lpstr>What happens if EPAs are not completed?</vt:lpstr>
      <vt:lpstr>How will the data be used?</vt:lpstr>
      <vt:lpstr>Questions?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Here  Subtitle Goes Here</dc:title>
  <dc:subject/>
  <dc:creator>Microsoft Office User</dc:creator>
  <cp:keywords/>
  <dc:description/>
  <cp:lastModifiedBy>May Brydges</cp:lastModifiedBy>
  <cp:revision>129</cp:revision>
  <cp:lastPrinted>2013-04-29T14:13:14Z</cp:lastPrinted>
  <dcterms:created xsi:type="dcterms:W3CDTF">2018-02-23T18:47:53Z</dcterms:created>
  <dcterms:modified xsi:type="dcterms:W3CDTF">2023-07-06T18:48:49Z</dcterms:modified>
  <cp:category/>
</cp:coreProperties>
</file>